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7FC8EC-1A72-491E-9137-78FD1B76928C}" v="30" dt="2023-03-25T06:18:33.40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9800" y="920750"/>
            <a:ext cx="16408400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5372" y="94092"/>
            <a:ext cx="12717255" cy="2433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02650" y="1692393"/>
            <a:ext cx="8452485" cy="4769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9004897_Mapping_Surface_Flow_Velocities_of_Siachen_and_Gangotri_Glaciers_Using_TerraSAR-X_and_Sentinel-1A_Data_by_Intensity_Tracking" TargetMode="External"/><Relationship Id="rId2" Type="http://schemas.openxmlformats.org/officeDocument/2006/relationships/hyperlink" Target="https://scihub.copernicus.eu/dhus/%23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HjCpMstVTVo" TargetMode="External"/><Relationship Id="rId5" Type="http://schemas.openxmlformats.org/officeDocument/2006/relationships/hyperlink" Target="http://www.youtube.com/watch?v=s7QzI2YEEJU" TargetMode="External"/><Relationship Id="rId4" Type="http://schemas.openxmlformats.org/officeDocument/2006/relationships/hyperlink" Target="https://asf.alaska.edu/how-to/data-recipes/how-to-create-glacier-velocity-maps-with-sentinel-1-toolbox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rsstudy.com/electromagnetic-radiation/" TargetMode="External"/><Relationship Id="rId2" Type="http://schemas.openxmlformats.org/officeDocument/2006/relationships/hyperlink" Target="https://gisrsstudy.com/remote-sens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96406" y="7664227"/>
            <a:ext cx="1076452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6640" marR="5080" indent="-2314575">
              <a:lnSpc>
                <a:spcPct val="148900"/>
              </a:lnSpc>
              <a:spcBef>
                <a:spcPts val="100"/>
              </a:spcBef>
              <a:tabLst>
                <a:tab pos="4685030" algn="l"/>
                <a:tab pos="7403465" algn="l"/>
              </a:tabLst>
            </a:pPr>
            <a:r>
              <a:rPr sz="2350" spc="130" dirty="0">
                <a:solidFill>
                  <a:srgbClr val="FFFFFF"/>
                </a:solidFill>
                <a:latin typeface="Arial"/>
                <a:cs typeface="Arial"/>
              </a:rPr>
              <a:t>Kapil </a:t>
            </a:r>
            <a:r>
              <a:rPr sz="2350" spc="55" dirty="0">
                <a:solidFill>
                  <a:srgbClr val="FFFFFF"/>
                </a:solidFill>
                <a:latin typeface="Arial"/>
                <a:cs typeface="Arial"/>
              </a:rPr>
              <a:t>Bhagat </a:t>
            </a:r>
            <a:r>
              <a:rPr sz="2350" spc="-18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350" spc="125" dirty="0">
                <a:solidFill>
                  <a:srgbClr val="FFFFFF"/>
                </a:solidFill>
                <a:latin typeface="Arial"/>
                <a:cs typeface="Arial"/>
              </a:rPr>
              <a:t>Abhishek</a:t>
            </a:r>
            <a:r>
              <a:rPr sz="2350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150" dirty="0">
                <a:solidFill>
                  <a:srgbClr val="FFFFFF"/>
                </a:solidFill>
                <a:latin typeface="Arial"/>
                <a:cs typeface="Arial"/>
              </a:rPr>
              <a:t>Anand</a:t>
            </a:r>
            <a:r>
              <a:rPr sz="235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80" dirty="0">
                <a:solidFill>
                  <a:srgbClr val="FFFFFF"/>
                </a:solidFill>
                <a:latin typeface="Arial"/>
                <a:cs typeface="Arial"/>
              </a:rPr>
              <a:t>,	</a:t>
            </a:r>
            <a:r>
              <a:rPr sz="2350" spc="35" dirty="0">
                <a:solidFill>
                  <a:srgbClr val="FFFFFF"/>
                </a:solidFill>
                <a:latin typeface="Arial"/>
                <a:cs typeface="Arial"/>
              </a:rPr>
              <a:t>Dosapati</a:t>
            </a:r>
            <a:r>
              <a:rPr sz="235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125" dirty="0">
                <a:solidFill>
                  <a:srgbClr val="FFFFFF"/>
                </a:solidFill>
                <a:latin typeface="Arial"/>
                <a:cs typeface="Arial"/>
              </a:rPr>
              <a:t>Jayanth</a:t>
            </a:r>
            <a:r>
              <a:rPr sz="235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-180" dirty="0">
                <a:solidFill>
                  <a:srgbClr val="FFFFFF"/>
                </a:solidFill>
                <a:latin typeface="Arial"/>
                <a:cs typeface="Arial"/>
              </a:rPr>
              <a:t>,	</a:t>
            </a:r>
            <a:r>
              <a:rPr sz="2350" spc="120" dirty="0">
                <a:solidFill>
                  <a:srgbClr val="FFFFFF"/>
                </a:solidFill>
                <a:latin typeface="Arial"/>
                <a:cs typeface="Arial"/>
              </a:rPr>
              <a:t>Hemant </a:t>
            </a:r>
            <a:r>
              <a:rPr sz="2350" spc="75" dirty="0">
                <a:solidFill>
                  <a:srgbClr val="FFFFFF"/>
                </a:solidFill>
                <a:latin typeface="Arial"/>
                <a:cs typeface="Arial"/>
              </a:rPr>
              <a:t>Baddam</a:t>
            </a:r>
            <a:r>
              <a:rPr sz="2350" spc="-3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"/>
                <a:cs typeface="Arial"/>
              </a:rPr>
              <a:t>Reddy  </a:t>
            </a:r>
            <a:r>
              <a:rPr sz="2350" spc="15" dirty="0">
                <a:solidFill>
                  <a:srgbClr val="FFFFFF"/>
                </a:solidFill>
                <a:latin typeface="Arial"/>
                <a:cs typeface="Arial"/>
              </a:rPr>
              <a:t>Subbu </a:t>
            </a:r>
            <a:r>
              <a:rPr sz="2350" spc="130" dirty="0">
                <a:solidFill>
                  <a:srgbClr val="FFFFFF"/>
                </a:solidFill>
                <a:latin typeface="Arial"/>
                <a:cs typeface="Arial"/>
              </a:rPr>
              <a:t>Srikantam </a:t>
            </a:r>
            <a:r>
              <a:rPr sz="2350" spc="-18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350" spc="65" dirty="0">
                <a:solidFill>
                  <a:srgbClr val="FFFFFF"/>
                </a:solidFill>
                <a:latin typeface="Arial"/>
                <a:cs typeface="Arial"/>
              </a:rPr>
              <a:t>Peram</a:t>
            </a:r>
            <a:r>
              <a:rPr sz="2350" spc="-4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170" dirty="0">
                <a:solidFill>
                  <a:srgbClr val="FFFFFF"/>
                </a:solidFill>
                <a:latin typeface="Arial"/>
                <a:cs typeface="Arial"/>
              </a:rPr>
              <a:t>Ankshitha</a:t>
            </a:r>
            <a:endParaRPr sz="2350">
              <a:latin typeface="Arial"/>
              <a:cs typeface="Arial"/>
            </a:endParaRPr>
          </a:p>
          <a:p>
            <a:pPr marL="3194685">
              <a:lnSpc>
                <a:spcPct val="100000"/>
              </a:lnSpc>
              <a:spcBef>
                <a:spcPts val="1380"/>
              </a:spcBef>
            </a:pPr>
            <a:r>
              <a:rPr sz="2350" spc="65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235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15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3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110" dirty="0">
                <a:solidFill>
                  <a:srgbClr val="FFFFFF"/>
                </a:solidFill>
                <a:latin typeface="Arial"/>
                <a:cs typeface="Arial"/>
              </a:rPr>
              <a:t>Ajay</a:t>
            </a:r>
            <a:r>
              <a:rPr sz="235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spc="90" dirty="0">
                <a:solidFill>
                  <a:srgbClr val="FFFFFF"/>
                </a:solidFill>
                <a:latin typeface="Arial"/>
                <a:cs typeface="Arial"/>
              </a:rPr>
              <a:t>Chaudhary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8827" y="4494880"/>
            <a:ext cx="6856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5" dirty="0">
                <a:solidFill>
                  <a:srgbClr val="FFFFFF"/>
                </a:solidFill>
                <a:latin typeface="Georgia"/>
                <a:cs typeface="Georgia"/>
              </a:rPr>
              <a:t>Instructor </a:t>
            </a:r>
            <a:r>
              <a:rPr sz="3600" b="1" spc="-245" dirty="0">
                <a:solidFill>
                  <a:srgbClr val="FFFFFF"/>
                </a:solidFill>
                <a:latin typeface="Georgia"/>
                <a:cs typeface="Georgia"/>
              </a:rPr>
              <a:t>: </a:t>
            </a:r>
            <a:r>
              <a:rPr sz="3600" b="1" spc="-70" dirty="0">
                <a:solidFill>
                  <a:srgbClr val="FFFFFF"/>
                </a:solidFill>
                <a:latin typeface="Georgia"/>
                <a:cs typeface="Georgia"/>
              </a:rPr>
              <a:t>Prof. </a:t>
            </a:r>
            <a:r>
              <a:rPr sz="3600" b="1" spc="10" dirty="0">
                <a:solidFill>
                  <a:srgbClr val="FFFFFF"/>
                </a:solidFill>
                <a:latin typeface="Georgia"/>
                <a:cs typeface="Georgia"/>
              </a:rPr>
              <a:t>Gulab</a:t>
            </a:r>
            <a:r>
              <a:rPr sz="3600" b="1" spc="7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Georgia"/>
                <a:cs typeface="Georgia"/>
              </a:rPr>
              <a:t>Singh</a:t>
            </a:r>
            <a:endParaRPr sz="36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3521" y="2515189"/>
            <a:ext cx="16724630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45" dirty="0"/>
              <a:t>Glacier </a:t>
            </a:r>
            <a:r>
              <a:rPr sz="6750" spc="125" dirty="0"/>
              <a:t>velocity </a:t>
            </a:r>
            <a:r>
              <a:rPr sz="6750" spc="-114" dirty="0"/>
              <a:t>using </a:t>
            </a:r>
            <a:r>
              <a:rPr sz="6750" spc="35" dirty="0"/>
              <a:t>microwave</a:t>
            </a:r>
            <a:r>
              <a:rPr sz="6750" spc="-630" dirty="0"/>
              <a:t> </a:t>
            </a:r>
            <a:r>
              <a:rPr sz="6750" spc="-50" dirty="0"/>
              <a:t>data</a:t>
            </a:r>
            <a:endParaRPr sz="6750"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8117820" cy="10012045"/>
            <a:chOff x="0" y="0"/>
            <a:chExt cx="18117820" cy="10012045"/>
          </a:xfrm>
        </p:grpSpPr>
        <p:sp>
          <p:nvSpPr>
            <p:cNvPr id="7" name="object 7"/>
            <p:cNvSpPr/>
            <p:nvPr/>
          </p:nvSpPr>
          <p:spPr>
            <a:xfrm>
              <a:off x="16345754" y="176543"/>
              <a:ext cx="1771649" cy="16954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3648455" cy="15361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1067" y="9674436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829" y="9789404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1067" y="9674436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614" y="2649275"/>
            <a:ext cx="17011649" cy="6677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920756"/>
            <a:ext cx="144659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Flowchart </a:t>
            </a:r>
            <a:r>
              <a:rPr spc="55" dirty="0"/>
              <a:t>of </a:t>
            </a:r>
            <a:r>
              <a:rPr spc="35" dirty="0"/>
              <a:t>the </a:t>
            </a:r>
            <a:r>
              <a:rPr spc="95" dirty="0"/>
              <a:t>velocity </a:t>
            </a:r>
            <a:r>
              <a:rPr spc="-35" dirty="0"/>
              <a:t>map</a:t>
            </a:r>
            <a:r>
              <a:rPr spc="-765" dirty="0"/>
              <a:t> </a:t>
            </a:r>
            <a:r>
              <a:rPr spc="-40" dirty="0"/>
              <a:t>generation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5354" y="6551797"/>
            <a:ext cx="17127855" cy="3460750"/>
            <a:chOff x="205354" y="6551797"/>
            <a:chExt cx="17127855" cy="3460750"/>
          </a:xfrm>
        </p:grpSpPr>
        <p:sp>
          <p:nvSpPr>
            <p:cNvPr id="5" name="object 5"/>
            <p:cNvSpPr/>
            <p:nvPr/>
          </p:nvSpPr>
          <p:spPr>
            <a:xfrm>
              <a:off x="12189652" y="6551797"/>
              <a:ext cx="5143500" cy="2771775"/>
            </a:xfrm>
            <a:custGeom>
              <a:avLst/>
              <a:gdLst/>
              <a:ahLst/>
              <a:cxnLst/>
              <a:rect l="l" t="t" r="r" b="b"/>
              <a:pathLst>
                <a:path w="5143500" h="2771775">
                  <a:moveTo>
                    <a:pt x="5143500" y="2771775"/>
                  </a:moveTo>
                  <a:lnTo>
                    <a:pt x="0" y="2771775"/>
                  </a:lnTo>
                  <a:lnTo>
                    <a:pt x="0" y="0"/>
                  </a:lnTo>
                  <a:lnTo>
                    <a:pt x="5143500" y="0"/>
                  </a:lnTo>
                  <a:lnTo>
                    <a:pt x="5143500" y="2771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829" y="9789411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08346" y="3910959"/>
            <a:ext cx="427355" cy="24796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2700" spc="-1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Acquisition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157123" y="1760"/>
            <a:ext cx="0" cy="10287000"/>
          </a:xfrm>
          <a:custGeom>
            <a:avLst/>
            <a:gdLst/>
            <a:ahLst/>
            <a:cxnLst/>
            <a:rect l="l" t="t" r="r" b="b"/>
            <a:pathLst>
              <a:path h="10287000">
                <a:moveTo>
                  <a:pt x="0" y="0"/>
                </a:moveTo>
                <a:lnTo>
                  <a:pt x="0" y="10287000"/>
                </a:lnTo>
              </a:path>
            </a:pathLst>
          </a:custGeom>
          <a:ln w="9525">
            <a:solidFill>
              <a:srgbClr val="5F60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9800" y="751290"/>
            <a:ext cx="67183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Data</a:t>
            </a:r>
            <a:r>
              <a:rPr sz="6000" spc="-200" dirty="0"/>
              <a:t> </a:t>
            </a:r>
            <a:r>
              <a:rPr sz="6000" spc="-75" dirty="0"/>
              <a:t>Acquisition:</a:t>
            </a:r>
            <a:endParaRPr sz="6000"/>
          </a:p>
        </p:txBody>
      </p:sp>
      <p:sp>
        <p:nvSpPr>
          <p:cNvPr id="5" name="object 5"/>
          <p:cNvSpPr txBox="1"/>
          <p:nvPr/>
        </p:nvSpPr>
        <p:spPr>
          <a:xfrm>
            <a:off x="939800" y="2183968"/>
            <a:ext cx="15533369" cy="773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data used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this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project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was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acquired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using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Sentinel-1 satellite,</a:t>
            </a:r>
            <a:r>
              <a:rPr sz="3600" spc="-3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which 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equipped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with </a:t>
            </a:r>
            <a:r>
              <a:rPr sz="360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Synthetic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Aperture Radar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(SAR)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that can </a:t>
            </a:r>
            <a:r>
              <a:rPr sz="3600" spc="-40" dirty="0">
                <a:solidFill>
                  <a:srgbClr val="FFFFFF"/>
                </a:solidFill>
                <a:latin typeface="Roboto"/>
                <a:cs typeface="Roboto"/>
              </a:rPr>
              <a:t>operate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all 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weather conditions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600" spc="-40" dirty="0">
                <a:solidFill>
                  <a:srgbClr val="FFFFFF"/>
                </a:solidFill>
                <a:latin typeface="Roboto"/>
                <a:cs typeface="Roboto"/>
              </a:rPr>
              <a:t>provide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high-resolution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images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60" dirty="0">
                <a:solidFill>
                  <a:srgbClr val="FFFFFF"/>
                </a:solidFill>
                <a:latin typeface="Roboto"/>
                <a:cs typeface="Roboto"/>
              </a:rPr>
              <a:t>Earth's</a:t>
            </a:r>
            <a:r>
              <a:rPr sz="3600" spc="-229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surface.</a:t>
            </a:r>
            <a:endParaRPr sz="3600">
              <a:latin typeface="Roboto"/>
              <a:cs typeface="Roboto"/>
            </a:endParaRPr>
          </a:p>
          <a:p>
            <a:pPr marL="12700" marR="2031364">
              <a:lnSpc>
                <a:spcPct val="125000"/>
              </a:lnSpc>
              <a:spcBef>
                <a:spcPts val="1140"/>
              </a:spcBef>
            </a:pP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Using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25" dirty="0">
                <a:solidFill>
                  <a:srgbClr val="DF285E"/>
                </a:solidFill>
                <a:latin typeface="Roboto"/>
                <a:cs typeface="Roboto"/>
              </a:rPr>
              <a:t>Vertex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sz="3600" spc="-15" dirty="0">
                <a:solidFill>
                  <a:srgbClr val="FFFFFF"/>
                </a:solidFill>
                <a:latin typeface="Roboto"/>
                <a:cs typeface="Roboto"/>
              </a:rPr>
              <a:t>portal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(powered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by </a:t>
            </a:r>
            <a:r>
              <a:rPr sz="3600" spc="-30" dirty="0">
                <a:solidFill>
                  <a:srgbClr val="D6DD3D"/>
                </a:solidFill>
                <a:latin typeface="Roboto"/>
                <a:cs typeface="Roboto"/>
              </a:rPr>
              <a:t>Alaska Satellite </a:t>
            </a:r>
            <a:r>
              <a:rPr sz="3600" spc="-35" dirty="0">
                <a:solidFill>
                  <a:srgbClr val="D6DD3D"/>
                </a:solidFill>
                <a:latin typeface="Roboto"/>
                <a:cs typeface="Roboto"/>
              </a:rPr>
              <a:t>Facility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)</a:t>
            </a:r>
            <a:r>
              <a:rPr sz="3600" spc="-3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to 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download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GRD</a:t>
            </a:r>
            <a:r>
              <a:rPr sz="3600" spc="-1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products.</a:t>
            </a:r>
            <a:endParaRPr sz="3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Sample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1: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(12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days</a:t>
            </a:r>
            <a:r>
              <a:rPr sz="2700" spc="-1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Roboto"/>
                <a:cs typeface="Roboto"/>
              </a:rPr>
              <a:t>apart)</a:t>
            </a:r>
            <a:endParaRPr sz="2700">
              <a:latin typeface="Roboto"/>
              <a:cs typeface="Roboto"/>
            </a:endParaRPr>
          </a:p>
          <a:p>
            <a:pPr marL="397510" indent="-385445">
              <a:lnSpc>
                <a:spcPct val="100000"/>
              </a:lnSpc>
              <a:spcBef>
                <a:spcPts val="810"/>
              </a:spcBef>
              <a:buClr>
                <a:srgbClr val="5F6078"/>
              </a:buClr>
              <a:buChar char="•"/>
              <a:tabLst>
                <a:tab pos="397510" algn="l"/>
                <a:tab pos="398145" algn="l"/>
              </a:tabLst>
            </a:pPr>
            <a:r>
              <a:rPr sz="2700" spc="-35" dirty="0">
                <a:solidFill>
                  <a:srgbClr val="35D2E0"/>
                </a:solidFill>
                <a:latin typeface="Roboto"/>
                <a:cs typeface="Roboto"/>
              </a:rPr>
              <a:t>S1A_IW_GRDH_1SSH_20160708T204736_20160708T204801_012062_</a:t>
            </a:r>
            <a:r>
              <a:rPr sz="2700" spc="-55" dirty="0">
                <a:solidFill>
                  <a:srgbClr val="35D2E0"/>
                </a:solidFill>
                <a:latin typeface="Roboto"/>
                <a:cs typeface="Roboto"/>
              </a:rPr>
              <a:t> </a:t>
            </a:r>
            <a:r>
              <a:rPr sz="2700" spc="-30" dirty="0">
                <a:solidFill>
                  <a:srgbClr val="35D2E0"/>
                </a:solidFill>
                <a:latin typeface="Roboto"/>
                <a:cs typeface="Roboto"/>
              </a:rPr>
              <a:t>012A6D_D116</a:t>
            </a:r>
            <a:endParaRPr sz="2700">
              <a:latin typeface="Roboto"/>
              <a:cs typeface="Roboto"/>
            </a:endParaRPr>
          </a:p>
          <a:p>
            <a:pPr marL="397510" indent="-385445">
              <a:lnSpc>
                <a:spcPct val="100000"/>
              </a:lnSpc>
              <a:spcBef>
                <a:spcPts val="810"/>
              </a:spcBef>
              <a:buClr>
                <a:srgbClr val="5F6078"/>
              </a:buClr>
              <a:buChar char="•"/>
              <a:tabLst>
                <a:tab pos="397510" algn="l"/>
                <a:tab pos="398145" algn="l"/>
              </a:tabLst>
            </a:pPr>
            <a:r>
              <a:rPr sz="2700" spc="-35" dirty="0">
                <a:solidFill>
                  <a:srgbClr val="35D2E0"/>
                </a:solidFill>
                <a:latin typeface="Roboto"/>
                <a:cs typeface="Roboto"/>
              </a:rPr>
              <a:t>S1A_IW_GRDH_1SSH_20160720T204737_20160720T204802_012237_</a:t>
            </a:r>
            <a:r>
              <a:rPr sz="2700" spc="-55" dirty="0">
                <a:solidFill>
                  <a:srgbClr val="35D2E0"/>
                </a:solidFill>
                <a:latin typeface="Roboto"/>
                <a:cs typeface="Roboto"/>
              </a:rPr>
              <a:t> </a:t>
            </a:r>
            <a:r>
              <a:rPr sz="2700" spc="-30" dirty="0">
                <a:solidFill>
                  <a:srgbClr val="35D2E0"/>
                </a:solidFill>
                <a:latin typeface="Roboto"/>
                <a:cs typeface="Roboto"/>
              </a:rPr>
              <a:t>013014_9C25</a:t>
            </a:r>
            <a:endParaRPr sz="27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F6078"/>
              </a:buClr>
              <a:buFont typeface="Roboto"/>
              <a:buChar char="•"/>
            </a:pPr>
            <a:endParaRPr sz="36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Sample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2: (6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days</a:t>
            </a:r>
            <a:r>
              <a:rPr sz="2700" spc="-1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Roboto"/>
                <a:cs typeface="Roboto"/>
              </a:rPr>
              <a:t>Apart)</a:t>
            </a:r>
            <a:endParaRPr sz="2700">
              <a:latin typeface="Roboto"/>
              <a:cs typeface="Roboto"/>
            </a:endParaRPr>
          </a:p>
          <a:p>
            <a:pPr marL="397510" indent="-385445">
              <a:lnSpc>
                <a:spcPct val="100000"/>
              </a:lnSpc>
              <a:spcBef>
                <a:spcPts val="810"/>
              </a:spcBef>
              <a:buClr>
                <a:srgbClr val="5F6078"/>
              </a:buClr>
              <a:buChar char="•"/>
              <a:tabLst>
                <a:tab pos="397510" algn="l"/>
                <a:tab pos="398145" algn="l"/>
              </a:tabLst>
            </a:pPr>
            <a:r>
              <a:rPr sz="2700" spc="-35" dirty="0">
                <a:solidFill>
                  <a:srgbClr val="35D2E0"/>
                </a:solidFill>
                <a:latin typeface="Roboto"/>
                <a:cs typeface="Roboto"/>
              </a:rPr>
              <a:t>S1B_IW_GRDH_1SDH_20201020T182829_20201020T182854_023900_02D6CE_FD62</a:t>
            </a:r>
            <a:endParaRPr sz="2700">
              <a:latin typeface="Roboto"/>
              <a:cs typeface="Roboto"/>
            </a:endParaRPr>
          </a:p>
          <a:p>
            <a:pPr marL="397510" indent="-385445">
              <a:lnSpc>
                <a:spcPct val="100000"/>
              </a:lnSpc>
              <a:spcBef>
                <a:spcPts val="810"/>
              </a:spcBef>
              <a:buClr>
                <a:srgbClr val="5F6078"/>
              </a:buClr>
              <a:buChar char="•"/>
              <a:tabLst>
                <a:tab pos="397510" algn="l"/>
                <a:tab pos="398145" algn="l"/>
              </a:tabLst>
            </a:pPr>
            <a:r>
              <a:rPr sz="2700" spc="-35" dirty="0">
                <a:solidFill>
                  <a:srgbClr val="35D2E0"/>
                </a:solidFill>
                <a:latin typeface="Roboto"/>
                <a:cs typeface="Roboto"/>
              </a:rPr>
              <a:t>S1A_IW_GRDH_1SDH_20201026T182911_20201026T182936_034971_041424_1DAA</a:t>
            </a:r>
            <a:endParaRPr sz="2700">
              <a:latin typeface="Roboto"/>
              <a:cs typeface="Robo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4319" y="556940"/>
            <a:ext cx="55829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</a:t>
            </a:r>
            <a:r>
              <a:rPr spc="-204" dirty="0"/>
              <a:t> </a:t>
            </a:r>
            <a:r>
              <a:rPr spc="-60" dirty="0"/>
              <a:t>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5419" y="1993506"/>
            <a:ext cx="14364969" cy="7279005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30"/>
              </a:spcBef>
            </a:pPr>
            <a:r>
              <a:rPr sz="4050" baseline="22633" dirty="0">
                <a:solidFill>
                  <a:srgbClr val="777777"/>
                </a:solidFill>
                <a:latin typeface="FreeMono"/>
                <a:cs typeface="FreeMono"/>
              </a:rPr>
              <a:t>☑</a:t>
            </a:r>
            <a:r>
              <a:rPr sz="4050" spc="-322" baseline="22633" dirty="0">
                <a:solidFill>
                  <a:srgbClr val="777777"/>
                </a:solidFill>
                <a:latin typeface="FreeMono"/>
                <a:cs typeface="FreeMono"/>
              </a:rPr>
              <a:t> </a:t>
            </a:r>
            <a:r>
              <a:rPr sz="3600" spc="65" dirty="0">
                <a:solidFill>
                  <a:srgbClr val="FFFFFF"/>
                </a:solidFill>
                <a:latin typeface="Trebuchet MS"/>
                <a:cs typeface="Trebuchet MS"/>
              </a:rPr>
              <a:t>Phase</a:t>
            </a:r>
            <a:r>
              <a:rPr sz="36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5" dirty="0">
                <a:solidFill>
                  <a:srgbClr val="FFFFFF"/>
                </a:solidFill>
                <a:latin typeface="Trebuchet MS"/>
                <a:cs typeface="Trebuchet MS"/>
              </a:rPr>
              <a:t>Filtering</a:t>
            </a:r>
            <a:r>
              <a:rPr sz="36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6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Trebuchet MS"/>
                <a:cs typeface="Trebuchet MS"/>
              </a:rPr>
              <a:t>Unwrapping</a:t>
            </a:r>
            <a:endParaRPr sz="3600">
              <a:latin typeface="Trebuchet MS"/>
              <a:cs typeface="Trebuchet MS"/>
            </a:endParaRPr>
          </a:p>
          <a:p>
            <a:pPr marL="486409" indent="-385445">
              <a:lnSpc>
                <a:spcPct val="100000"/>
              </a:lnSpc>
              <a:spcBef>
                <a:spcPts val="930"/>
              </a:spcBef>
              <a:buClr>
                <a:srgbClr val="5F6078"/>
              </a:buClr>
              <a:buSzPct val="75000"/>
              <a:buChar char="•"/>
              <a:tabLst>
                <a:tab pos="486409" algn="l"/>
                <a:tab pos="487045" algn="l"/>
              </a:tabLst>
            </a:pP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Apply </a:t>
            </a:r>
            <a:r>
              <a:rPr sz="360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phase filter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600" spc="-40" dirty="0">
                <a:solidFill>
                  <a:srgbClr val="FFFFFF"/>
                </a:solidFill>
                <a:latin typeface="Roboto"/>
                <a:cs typeface="Roboto"/>
              </a:rPr>
              <a:t>unwrap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obtain </a:t>
            </a:r>
            <a:r>
              <a:rPr sz="360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continuous phase</a:t>
            </a:r>
            <a:r>
              <a:rPr sz="3600" spc="-3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map</a:t>
            </a:r>
            <a:endParaRPr sz="3600">
              <a:latin typeface="Roboto"/>
              <a:cs typeface="Roboto"/>
            </a:endParaRPr>
          </a:p>
          <a:p>
            <a:pPr marL="101600">
              <a:lnSpc>
                <a:spcPct val="100000"/>
              </a:lnSpc>
              <a:spcBef>
                <a:spcPts val="1230"/>
              </a:spcBef>
            </a:pPr>
            <a:r>
              <a:rPr sz="4050" baseline="22633" dirty="0">
                <a:solidFill>
                  <a:srgbClr val="777777"/>
                </a:solidFill>
                <a:latin typeface="FreeMono"/>
                <a:cs typeface="FreeMono"/>
              </a:rPr>
              <a:t>☑</a:t>
            </a:r>
            <a:r>
              <a:rPr sz="4050" spc="-315" baseline="22633" dirty="0">
                <a:solidFill>
                  <a:srgbClr val="777777"/>
                </a:solidFill>
                <a:latin typeface="FreeMono"/>
                <a:cs typeface="FreeMono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Trebuchet MS"/>
                <a:cs typeface="Trebuchet MS"/>
              </a:rPr>
              <a:t>Phase-to-Displacement</a:t>
            </a:r>
            <a:r>
              <a:rPr sz="36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Conversion</a:t>
            </a:r>
            <a:r>
              <a:rPr sz="3600" spc="-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600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rgbClr val="FFFFFF"/>
                </a:solidFill>
                <a:latin typeface="Trebuchet MS"/>
                <a:cs typeface="Trebuchet MS"/>
              </a:rPr>
              <a:t>Geocoding</a:t>
            </a:r>
            <a:endParaRPr sz="3600">
              <a:latin typeface="Trebuchet MS"/>
              <a:cs typeface="Trebuchet MS"/>
            </a:endParaRPr>
          </a:p>
          <a:p>
            <a:pPr marL="486409" marR="55880" indent="-385445">
              <a:lnSpc>
                <a:spcPts val="5400"/>
              </a:lnSpc>
              <a:spcBef>
                <a:spcPts val="209"/>
              </a:spcBef>
              <a:buClr>
                <a:srgbClr val="5F6078"/>
              </a:buClr>
              <a:buSzPct val="75000"/>
              <a:buChar char="•"/>
              <a:tabLst>
                <a:tab pos="486409" algn="l"/>
                <a:tab pos="487045" algn="l"/>
              </a:tabLst>
            </a:pP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Convert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phase values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surface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displacement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geocode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z="3600" spc="-2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obtain  velocity</a:t>
            </a:r>
            <a:r>
              <a:rPr sz="360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map</a:t>
            </a:r>
            <a:endParaRPr sz="3600">
              <a:latin typeface="Roboto"/>
              <a:cs typeface="Roboto"/>
            </a:endParaRPr>
          </a:p>
          <a:p>
            <a:pPr marL="101600">
              <a:lnSpc>
                <a:spcPct val="100000"/>
              </a:lnSpc>
              <a:spcBef>
                <a:spcPts val="870"/>
              </a:spcBef>
            </a:pPr>
            <a:r>
              <a:rPr sz="4050" baseline="22633" dirty="0">
                <a:solidFill>
                  <a:srgbClr val="777777"/>
                </a:solidFill>
                <a:latin typeface="FreeMono"/>
                <a:cs typeface="FreeMono"/>
              </a:rPr>
              <a:t>☑</a:t>
            </a:r>
            <a:r>
              <a:rPr sz="4050" spc="-1732" baseline="22633" dirty="0">
                <a:solidFill>
                  <a:srgbClr val="777777"/>
                </a:solidFill>
                <a:latin typeface="FreeMono"/>
                <a:cs typeface="FreeMono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Trebuchet MS"/>
                <a:cs typeface="Trebuchet MS"/>
              </a:rPr>
              <a:t>Filtering, </a:t>
            </a:r>
            <a:r>
              <a:rPr sz="3600" spc="30" dirty="0">
                <a:solidFill>
                  <a:srgbClr val="FFFFFF"/>
                </a:solidFill>
                <a:latin typeface="Trebuchet MS"/>
                <a:cs typeface="Trebuchet MS"/>
              </a:rPr>
              <a:t>Smoothing, 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600" spc="-5" dirty="0">
                <a:solidFill>
                  <a:srgbClr val="FFFFFF"/>
                </a:solidFill>
                <a:latin typeface="Trebuchet MS"/>
                <a:cs typeface="Trebuchet MS"/>
              </a:rPr>
              <a:t>Visualization</a:t>
            </a:r>
            <a:endParaRPr sz="3600">
              <a:latin typeface="Trebuchet MS"/>
              <a:cs typeface="Trebuchet MS"/>
            </a:endParaRPr>
          </a:p>
          <a:p>
            <a:pPr marL="486409" indent="-385445">
              <a:lnSpc>
                <a:spcPct val="100000"/>
              </a:lnSpc>
              <a:spcBef>
                <a:spcPts val="930"/>
              </a:spcBef>
              <a:buClr>
                <a:srgbClr val="5F6078"/>
              </a:buClr>
              <a:buSzPct val="75000"/>
              <a:buChar char="•"/>
              <a:tabLst>
                <a:tab pos="486409" algn="l"/>
                <a:tab pos="487045" algn="l"/>
              </a:tabLst>
            </a:pP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Apply filters, </a:t>
            </a:r>
            <a:r>
              <a:rPr sz="3600" spc="-40" dirty="0">
                <a:solidFill>
                  <a:srgbClr val="FFFFFF"/>
                </a:solidFill>
                <a:latin typeface="Roboto"/>
                <a:cs typeface="Roboto"/>
              </a:rPr>
              <a:t>remove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outliers,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visualize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velocity</a:t>
            </a:r>
            <a:r>
              <a:rPr sz="3600" spc="-229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map</a:t>
            </a:r>
            <a:endParaRPr sz="3600">
              <a:latin typeface="Roboto"/>
              <a:cs typeface="Roboto"/>
            </a:endParaRPr>
          </a:p>
          <a:p>
            <a:pPr marL="101600">
              <a:lnSpc>
                <a:spcPct val="100000"/>
              </a:lnSpc>
              <a:spcBef>
                <a:spcPts val="1230"/>
              </a:spcBef>
            </a:pPr>
            <a:r>
              <a:rPr sz="4050" baseline="22633" dirty="0">
                <a:solidFill>
                  <a:srgbClr val="777777"/>
                </a:solidFill>
                <a:latin typeface="FreeMono"/>
                <a:cs typeface="FreeMono"/>
              </a:rPr>
              <a:t>☑ </a:t>
            </a:r>
            <a:r>
              <a:rPr sz="3600" dirty="0">
                <a:solidFill>
                  <a:srgbClr val="FFFFFF"/>
                </a:solidFill>
                <a:latin typeface="Trebuchet MS"/>
                <a:cs typeface="Trebuchet MS"/>
              </a:rPr>
              <a:t>Interpretation </a:t>
            </a:r>
            <a:r>
              <a:rPr sz="3600" spc="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600" spc="-8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Trebuchet MS"/>
                <a:cs typeface="Trebuchet MS"/>
              </a:rPr>
              <a:t>Reporting</a:t>
            </a:r>
            <a:endParaRPr sz="3600">
              <a:latin typeface="Trebuchet MS"/>
              <a:cs typeface="Trebuchet MS"/>
            </a:endParaRPr>
          </a:p>
          <a:p>
            <a:pPr marL="486409" indent="-385445">
              <a:lnSpc>
                <a:spcPct val="100000"/>
              </a:lnSpc>
              <a:spcBef>
                <a:spcPts val="930"/>
              </a:spcBef>
              <a:buClr>
                <a:srgbClr val="5F6078"/>
              </a:buClr>
              <a:buSzPct val="75000"/>
              <a:buChar char="•"/>
              <a:tabLst>
                <a:tab pos="486409" algn="l"/>
                <a:tab pos="487045" algn="l"/>
              </a:tabLst>
            </a:pP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Interpret results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report</a:t>
            </a:r>
            <a:r>
              <a:rPr sz="3600" spc="-1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findings</a:t>
            </a:r>
            <a:endParaRPr sz="3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>
              <a:latin typeface="Roboto"/>
              <a:cs typeface="Roboto"/>
            </a:endParaRPr>
          </a:p>
          <a:p>
            <a:pPr marL="102870">
              <a:lnSpc>
                <a:spcPct val="100000"/>
              </a:lnSpc>
            </a:pPr>
            <a:r>
              <a:rPr sz="3150" spc="-165" dirty="0">
                <a:solidFill>
                  <a:srgbClr val="D6DD3D"/>
                </a:solidFill>
                <a:latin typeface="Arial"/>
                <a:cs typeface="Arial"/>
              </a:rPr>
              <a:t>Note:</a:t>
            </a:r>
            <a:r>
              <a:rPr sz="3150" spc="-45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150" spc="15" dirty="0">
                <a:solidFill>
                  <a:srgbClr val="D6DD3D"/>
                </a:solidFill>
                <a:latin typeface="Arial"/>
                <a:cs typeface="Arial"/>
              </a:rPr>
              <a:t>All</a:t>
            </a:r>
            <a:r>
              <a:rPr sz="3150" spc="-45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150" spc="-204" dirty="0">
                <a:solidFill>
                  <a:srgbClr val="D6DD3D"/>
                </a:solidFill>
                <a:latin typeface="Arial"/>
                <a:cs typeface="Arial"/>
              </a:rPr>
              <a:t>these</a:t>
            </a:r>
            <a:r>
              <a:rPr sz="3150" spc="-45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150" spc="-300" dirty="0">
                <a:solidFill>
                  <a:srgbClr val="D6DD3D"/>
                </a:solidFill>
                <a:latin typeface="Arial"/>
                <a:cs typeface="Arial"/>
              </a:rPr>
              <a:t>processes</a:t>
            </a:r>
            <a:r>
              <a:rPr sz="3150" spc="-45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150" spc="-210" dirty="0">
                <a:solidFill>
                  <a:srgbClr val="D6DD3D"/>
                </a:solidFill>
                <a:latin typeface="Arial"/>
                <a:cs typeface="Arial"/>
              </a:rPr>
              <a:t>are</a:t>
            </a:r>
            <a:r>
              <a:rPr sz="3150" spc="-45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150" spc="-175" dirty="0">
                <a:solidFill>
                  <a:srgbClr val="D6DD3D"/>
                </a:solidFill>
                <a:latin typeface="Arial"/>
                <a:cs typeface="Arial"/>
              </a:rPr>
              <a:t>already</a:t>
            </a:r>
            <a:r>
              <a:rPr sz="3150" spc="-45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150" spc="-245" dirty="0">
                <a:solidFill>
                  <a:srgbClr val="D6DD3D"/>
                </a:solidFill>
                <a:latin typeface="Arial"/>
                <a:cs typeface="Arial"/>
              </a:rPr>
              <a:t>done</a:t>
            </a:r>
            <a:r>
              <a:rPr sz="3150" spc="-45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150" spc="-165" dirty="0">
                <a:solidFill>
                  <a:srgbClr val="D6DD3D"/>
                </a:solidFill>
                <a:latin typeface="Arial"/>
                <a:cs typeface="Arial"/>
              </a:rPr>
              <a:t>by</a:t>
            </a:r>
            <a:r>
              <a:rPr sz="3150" spc="-45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150" spc="-95" dirty="0">
                <a:solidFill>
                  <a:srgbClr val="D6DD3D"/>
                </a:solidFill>
                <a:latin typeface="Arial"/>
                <a:cs typeface="Arial"/>
              </a:rPr>
              <a:t>the</a:t>
            </a:r>
            <a:r>
              <a:rPr sz="3150" spc="-45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150" spc="-325" dirty="0">
                <a:solidFill>
                  <a:srgbClr val="D6DD3D"/>
                </a:solidFill>
                <a:latin typeface="Arial"/>
                <a:cs typeface="Arial"/>
              </a:rPr>
              <a:t>SNAP</a:t>
            </a:r>
            <a:r>
              <a:rPr sz="3150" spc="-45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150" spc="-130" dirty="0">
                <a:solidFill>
                  <a:srgbClr val="D6DD3D"/>
                </a:solidFill>
                <a:latin typeface="Arial"/>
                <a:cs typeface="Arial"/>
              </a:rPr>
              <a:t>software</a:t>
            </a:r>
            <a:endParaRPr sz="31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5719" y="2867750"/>
            <a:ext cx="12734939" cy="6810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 marR="5080" indent="106045">
              <a:lnSpc>
                <a:spcPct val="146300"/>
              </a:lnSpc>
              <a:spcBef>
                <a:spcPts val="100"/>
              </a:spcBef>
            </a:pPr>
            <a:r>
              <a:rPr spc="-75" dirty="0"/>
              <a:t>Products </a:t>
            </a:r>
            <a:r>
              <a:rPr spc="5" dirty="0"/>
              <a:t>Explorer </a:t>
            </a:r>
            <a:r>
              <a:rPr spc="135" dirty="0"/>
              <a:t>with </a:t>
            </a:r>
            <a:r>
              <a:rPr spc="-50" dirty="0"/>
              <a:t>World</a:t>
            </a:r>
            <a:r>
              <a:rPr spc="-560" dirty="0"/>
              <a:t> </a:t>
            </a:r>
            <a:r>
              <a:rPr spc="160" dirty="0"/>
              <a:t>View  </a:t>
            </a:r>
            <a:r>
              <a:rPr spc="-15" dirty="0"/>
              <a:t>Sample</a:t>
            </a:r>
            <a:r>
              <a:rPr spc="-120" dirty="0"/>
              <a:t> </a:t>
            </a:r>
            <a:r>
              <a:rPr spc="-305" dirty="0"/>
              <a:t>1: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6477" y="3146755"/>
            <a:ext cx="12801599" cy="6524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6365" y="409368"/>
            <a:ext cx="12609195" cy="225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Products </a:t>
            </a:r>
            <a:r>
              <a:rPr spc="5" dirty="0"/>
              <a:t>Explorer </a:t>
            </a:r>
            <a:r>
              <a:rPr spc="135" dirty="0"/>
              <a:t>with </a:t>
            </a:r>
            <a:r>
              <a:rPr spc="-50" dirty="0"/>
              <a:t>World</a:t>
            </a:r>
            <a:r>
              <a:rPr spc="-560" dirty="0"/>
              <a:t> </a:t>
            </a:r>
            <a:r>
              <a:rPr spc="160" dirty="0"/>
              <a:t>View</a:t>
            </a:r>
          </a:p>
          <a:p>
            <a:pPr marL="12700">
              <a:lnSpc>
                <a:spcPct val="100000"/>
              </a:lnSpc>
              <a:spcBef>
                <a:spcPts val="4560"/>
              </a:spcBef>
            </a:pPr>
            <a:r>
              <a:rPr spc="-15" dirty="0"/>
              <a:t>Sample</a:t>
            </a:r>
            <a:r>
              <a:rPr spc="-120" dirty="0"/>
              <a:t> </a:t>
            </a:r>
            <a:r>
              <a:rPr spc="-290" dirty="0"/>
              <a:t>2: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9378" y="2602333"/>
            <a:ext cx="9486899" cy="6191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548623"/>
            <a:ext cx="117900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Amplitude_HH </a:t>
            </a:r>
            <a:r>
              <a:rPr spc="-60" dirty="0"/>
              <a:t>Band </a:t>
            </a:r>
            <a:r>
              <a:rPr spc="55" dirty="0"/>
              <a:t>of </a:t>
            </a:r>
            <a:r>
              <a:rPr spc="-15" dirty="0"/>
              <a:t>Sample</a:t>
            </a:r>
            <a:r>
              <a:rPr spc="-484" dirty="0"/>
              <a:t> </a:t>
            </a:r>
            <a:r>
              <a:rPr spc="-305" dirty="0"/>
              <a:t>1: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59357" y="2523373"/>
            <a:ext cx="5713730" cy="61880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10"/>
              </a:spcBef>
            </a:pP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Comparing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this image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world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map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150" spc="-30" dirty="0">
                <a:solidFill>
                  <a:srgbClr val="D6DD3D"/>
                </a:solidFill>
                <a:latin typeface="Roboto"/>
                <a:cs typeface="Roboto"/>
              </a:rPr>
              <a:t>slide </a:t>
            </a:r>
            <a:r>
              <a:rPr sz="3150" spc="-20" dirty="0">
                <a:solidFill>
                  <a:srgbClr val="D6DD3D"/>
                </a:solidFill>
                <a:latin typeface="Roboto"/>
                <a:cs typeface="Roboto"/>
              </a:rPr>
              <a:t>9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, we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will find  that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image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flipped upside- 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down. This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because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3150" spc="-25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image 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was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acquired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with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an </a:t>
            </a:r>
            <a:r>
              <a:rPr sz="3150" spc="-35" dirty="0">
                <a:solidFill>
                  <a:srgbClr val="35D2E0"/>
                </a:solidFill>
                <a:latin typeface="Roboto"/>
                <a:cs typeface="Roboto"/>
              </a:rPr>
              <a:t>ascending  </a:t>
            </a:r>
            <a:r>
              <a:rPr sz="3150" spc="-30" dirty="0">
                <a:solidFill>
                  <a:srgbClr val="35D2E0"/>
                </a:solidFill>
                <a:latin typeface="Roboto"/>
                <a:cs typeface="Roboto"/>
              </a:rPr>
              <a:t>pass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150" spc="-35" dirty="0">
                <a:solidFill>
                  <a:srgbClr val="35D2E0"/>
                </a:solidFill>
                <a:latin typeface="Roboto"/>
                <a:cs typeface="Roboto"/>
              </a:rPr>
              <a:t>right-pointing antenna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. 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Therefore,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bottom </a:t>
            </a:r>
            <a:r>
              <a:rPr sz="3150" spc="-10" dirty="0">
                <a:solidFill>
                  <a:srgbClr val="FFFFFF"/>
                </a:solidFill>
                <a:latin typeface="Roboto"/>
                <a:cs typeface="Roboto"/>
              </a:rPr>
              <a:t>part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3150" spc="-2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image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area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was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first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sensed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S1TBX,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first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sensed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line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always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displayed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top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image.</a:t>
            </a:r>
            <a:endParaRPr sz="3150">
              <a:latin typeface="Roboto"/>
              <a:cs typeface="Robo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6" name="object 6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9800" y="548623"/>
            <a:ext cx="155340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60" dirty="0">
                <a:solidFill>
                  <a:srgbClr val="FFFFFF"/>
                </a:solidFill>
                <a:latin typeface="Georgia"/>
                <a:cs typeface="Georgia"/>
              </a:rPr>
              <a:t>Create </a:t>
            </a:r>
            <a:r>
              <a:rPr sz="5400" b="1" spc="-90" dirty="0">
                <a:solidFill>
                  <a:srgbClr val="FFFFFF"/>
                </a:solidFill>
                <a:latin typeface="Georgia"/>
                <a:cs typeface="Georgia"/>
              </a:rPr>
              <a:t>subset </a:t>
            </a:r>
            <a:r>
              <a:rPr sz="5400" b="1" spc="-25" dirty="0">
                <a:solidFill>
                  <a:srgbClr val="FFFFFF"/>
                </a:solidFill>
                <a:latin typeface="Georgia"/>
                <a:cs typeface="Georgia"/>
              </a:rPr>
              <a:t>image </a:t>
            </a:r>
            <a:r>
              <a:rPr sz="5400" b="1" spc="-30" dirty="0">
                <a:solidFill>
                  <a:srgbClr val="FFFFFF"/>
                </a:solidFill>
                <a:latin typeface="Georgia"/>
                <a:cs typeface="Georgia"/>
              </a:rPr>
              <a:t>containing </a:t>
            </a:r>
            <a:r>
              <a:rPr sz="5400" b="1" spc="-20" dirty="0">
                <a:solidFill>
                  <a:srgbClr val="FFFFFF"/>
                </a:solidFill>
                <a:latin typeface="Georgia"/>
                <a:cs typeface="Georgia"/>
              </a:rPr>
              <a:t>Rink</a:t>
            </a:r>
            <a:r>
              <a:rPr sz="5400" b="1" spc="-5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400" b="1" spc="30" dirty="0">
                <a:solidFill>
                  <a:srgbClr val="FFFFFF"/>
                </a:solidFill>
                <a:latin typeface="Georgia"/>
                <a:cs typeface="Georgia"/>
              </a:rPr>
              <a:t>Glacier</a:t>
            </a:r>
            <a:endParaRPr sz="5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800" y="1861588"/>
            <a:ext cx="16231869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Since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image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covers </a:t>
            </a:r>
            <a:r>
              <a:rPr sz="360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large area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west coast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Greenland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we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are  interested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only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Rink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Glacier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area,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we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will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create </a:t>
            </a:r>
            <a:r>
              <a:rPr sz="360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subset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3600" spc="-4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coregistered 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stack that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contains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Rink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Glacier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area</a:t>
            </a:r>
            <a:r>
              <a:rPr sz="3600" spc="-2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65" dirty="0">
                <a:solidFill>
                  <a:srgbClr val="FFFFFF"/>
                </a:solidFill>
                <a:latin typeface="Roboto"/>
                <a:cs typeface="Roboto"/>
              </a:rPr>
              <a:t>only.</a:t>
            </a:r>
            <a:endParaRPr sz="36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4684653"/>
            <a:ext cx="17303750" cy="5327650"/>
            <a:chOff x="205354" y="4684653"/>
            <a:chExt cx="17303750" cy="5327650"/>
          </a:xfrm>
        </p:grpSpPr>
        <p:sp>
          <p:nvSpPr>
            <p:cNvPr id="5" name="object 5"/>
            <p:cNvSpPr/>
            <p:nvPr/>
          </p:nvSpPr>
          <p:spPr>
            <a:xfrm>
              <a:off x="960604" y="4684836"/>
              <a:ext cx="7553340" cy="49148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41382" y="4684653"/>
              <a:ext cx="7667639" cy="49244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4402" y="1714679"/>
            <a:ext cx="13077839" cy="7972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640333"/>
            <a:ext cx="118872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Amplitude_HH </a:t>
            </a:r>
            <a:r>
              <a:rPr spc="-60" dirty="0"/>
              <a:t>Band </a:t>
            </a:r>
            <a:r>
              <a:rPr spc="55" dirty="0"/>
              <a:t>of </a:t>
            </a:r>
            <a:r>
              <a:rPr spc="-15" dirty="0"/>
              <a:t>Sample</a:t>
            </a:r>
            <a:r>
              <a:rPr spc="-484" dirty="0"/>
              <a:t> </a:t>
            </a:r>
            <a:r>
              <a:rPr spc="-290" dirty="0"/>
              <a:t>2: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36"/>
            <a:ext cx="772160" cy="343535"/>
            <a:chOff x="205354" y="9668736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18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1218454"/>
            <a:ext cx="56876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Offset</a:t>
            </a:r>
            <a:r>
              <a:rPr spc="-175" dirty="0"/>
              <a:t> </a:t>
            </a:r>
            <a:r>
              <a:rPr spc="-45" dirty="0"/>
              <a:t>Tracking: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2283" y="2996917"/>
            <a:ext cx="16210280" cy="482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Offset </a:t>
            </a:r>
            <a:r>
              <a:rPr sz="3600" spc="-55" dirty="0">
                <a:solidFill>
                  <a:srgbClr val="FFFFFF"/>
                </a:solidFill>
                <a:latin typeface="Roboto"/>
                <a:cs typeface="Roboto"/>
              </a:rPr>
              <a:t>Tracking </a:t>
            </a:r>
            <a:r>
              <a:rPr sz="3600" spc="-45" dirty="0">
                <a:solidFill>
                  <a:srgbClr val="FFFFFF"/>
                </a:solidFill>
                <a:latin typeface="Roboto"/>
                <a:cs typeface="Roboto"/>
              </a:rPr>
              <a:t>operator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estimates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movement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glacier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surfaces 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between master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slave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images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both </a:t>
            </a:r>
            <a:r>
              <a:rPr sz="3600" spc="-40" dirty="0">
                <a:solidFill>
                  <a:srgbClr val="FFFFFF"/>
                </a:solidFill>
                <a:latin typeface="Roboto"/>
                <a:cs typeface="Roboto"/>
              </a:rPr>
              <a:t>slant-range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azimuth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direction.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It 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performs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cross-correlation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selected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Ground Control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Point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(GCP)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master</a:t>
            </a:r>
            <a:r>
              <a:rPr sz="3600" spc="-3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and 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slave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images.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Then 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glacier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velocities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selected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GCPs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are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computed  based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offsets estimated by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cross-correlation. </a:t>
            </a:r>
            <a:r>
              <a:rPr sz="3600" spc="-55" dirty="0">
                <a:solidFill>
                  <a:srgbClr val="FFFFFF"/>
                </a:solidFill>
                <a:latin typeface="Roboto"/>
                <a:cs typeface="Roboto"/>
              </a:rPr>
              <a:t>Finally,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glacier  velocity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map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600" spc="-40" dirty="0">
                <a:solidFill>
                  <a:srgbClr val="FFFFFF"/>
                </a:solidFill>
                <a:latin typeface="Roboto"/>
                <a:cs typeface="Roboto"/>
              </a:rPr>
              <a:t>generated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through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interpolation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velocities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computed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GCP</a:t>
            </a:r>
            <a:r>
              <a:rPr sz="360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grid.</a:t>
            </a:r>
            <a:endParaRPr sz="36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36"/>
            <a:ext cx="772160" cy="343535"/>
            <a:chOff x="205354" y="9668736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18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9800" y="2007765"/>
            <a:ext cx="1409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5F6078"/>
                </a:solidFill>
                <a:latin typeface="Roboto"/>
                <a:cs typeface="Roboto"/>
              </a:rPr>
              <a:t>•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800" y="3379365"/>
            <a:ext cx="1409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5F6078"/>
                </a:solidFill>
                <a:latin typeface="Roboto"/>
                <a:cs typeface="Roboto"/>
              </a:rPr>
              <a:t>•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800" y="5436765"/>
            <a:ext cx="1409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5F6078"/>
                </a:solidFill>
                <a:latin typeface="Roboto"/>
                <a:cs typeface="Roboto"/>
              </a:rPr>
              <a:t>•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700" spc="-5" dirty="0">
                <a:solidFill>
                  <a:srgbClr val="5F6078"/>
                </a:solidFill>
                <a:latin typeface="Roboto"/>
                <a:cs typeface="Roboto"/>
              </a:rPr>
              <a:t>•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9800" y="7494165"/>
            <a:ext cx="1409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5F6078"/>
                </a:solidFill>
                <a:latin typeface="Roboto"/>
                <a:cs typeface="Roboto"/>
              </a:rPr>
              <a:t>•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700" spc="-5" dirty="0">
                <a:solidFill>
                  <a:srgbClr val="5F6078"/>
                </a:solidFill>
                <a:latin typeface="Roboto"/>
                <a:cs typeface="Roboto"/>
              </a:rPr>
              <a:t>•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9800" y="769515"/>
            <a:ext cx="1530604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145" dirty="0"/>
              <a:t>The </a:t>
            </a:r>
            <a:r>
              <a:rPr sz="3900" spc="40" dirty="0"/>
              <a:t>Offset </a:t>
            </a:r>
            <a:r>
              <a:rPr sz="3900" spc="10" dirty="0"/>
              <a:t>Tracking </a:t>
            </a:r>
            <a:r>
              <a:rPr sz="3900" spc="-90" dirty="0"/>
              <a:t>is </a:t>
            </a:r>
            <a:r>
              <a:rPr sz="3900" spc="-5" dirty="0"/>
              <a:t>performed </a:t>
            </a:r>
            <a:r>
              <a:rPr sz="3900" spc="-15" dirty="0"/>
              <a:t>in </a:t>
            </a:r>
            <a:r>
              <a:rPr sz="3900" spc="30" dirty="0"/>
              <a:t>the </a:t>
            </a:r>
            <a:r>
              <a:rPr sz="3900" spc="35" dirty="0"/>
              <a:t>following</a:t>
            </a:r>
            <a:r>
              <a:rPr sz="3900" spc="-535" dirty="0"/>
              <a:t> </a:t>
            </a:r>
            <a:r>
              <a:rPr sz="3900" spc="-60" dirty="0"/>
              <a:t>sub-steps:</a:t>
            </a:r>
            <a:endParaRPr sz="3900"/>
          </a:p>
        </p:txBody>
      </p:sp>
      <p:sp>
        <p:nvSpPr>
          <p:cNvPr id="7" name="object 7"/>
          <p:cNvSpPr txBox="1"/>
          <p:nvPr/>
        </p:nvSpPr>
        <p:spPr>
          <a:xfrm>
            <a:off x="1324818" y="1880130"/>
            <a:ext cx="16412844" cy="756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2295">
              <a:lnSpc>
                <a:spcPct val="125000"/>
              </a:lnSpc>
              <a:spcBef>
                <a:spcPts val="100"/>
              </a:spcBef>
            </a:pP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For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each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point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user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specified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GCP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grid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master image, compute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its 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corresponding pixel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position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slave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image using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normalized</a:t>
            </a:r>
            <a:r>
              <a:rPr sz="3600" spc="-1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cross-correlation.</a:t>
            </a:r>
            <a:endParaRPr sz="3600">
              <a:latin typeface="Roboto"/>
              <a:cs typeface="Roboto"/>
            </a:endParaRPr>
          </a:p>
          <a:p>
            <a:pPr marL="80010" marR="5080" indent="-67945">
              <a:lnSpc>
                <a:spcPct val="125000"/>
              </a:lnSpc>
            </a:pP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If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compute offset between master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slave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GCP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positions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exceeds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maximum offset (computed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from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user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specified maximum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velocity),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then the</a:t>
            </a:r>
            <a:r>
              <a:rPr sz="3600" spc="-2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GCP 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point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marked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as</a:t>
            </a:r>
            <a:r>
              <a:rPr sz="3600" spc="-1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55" dirty="0">
                <a:solidFill>
                  <a:srgbClr val="FFFFFF"/>
                </a:solidFill>
                <a:latin typeface="Roboto"/>
                <a:cs typeface="Roboto"/>
              </a:rPr>
              <a:t>outlier.</a:t>
            </a:r>
            <a:endParaRPr sz="3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Perform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local </a:t>
            </a:r>
            <a:r>
              <a:rPr sz="3600" spc="-45" dirty="0">
                <a:solidFill>
                  <a:srgbClr val="FFFFFF"/>
                </a:solidFill>
                <a:latin typeface="Roboto"/>
                <a:cs typeface="Roboto"/>
              </a:rPr>
              <a:t>average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for 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offset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valid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GCP</a:t>
            </a:r>
            <a:r>
              <a:rPr sz="3600" spc="-3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points.</a:t>
            </a:r>
            <a:endParaRPr sz="3600">
              <a:latin typeface="Roboto"/>
              <a:cs typeface="Roboto"/>
            </a:endParaRPr>
          </a:p>
          <a:p>
            <a:pPr marL="66675" marR="778510" indent="-54610">
              <a:lnSpc>
                <a:spcPct val="125000"/>
              </a:lnSpc>
            </a:pP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Fill holes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caused by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outliers.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offset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at </a:t>
            </a:r>
            <a:r>
              <a:rPr sz="360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hole-point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will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be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replaced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sz="3600" spc="-4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dirty="0">
                <a:solidFill>
                  <a:srgbClr val="FFFFFF"/>
                </a:solidFill>
                <a:latin typeface="Roboto"/>
                <a:cs typeface="Roboto"/>
              </a:rPr>
              <a:t>a 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new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offset computed by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local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weighted</a:t>
            </a:r>
            <a:r>
              <a:rPr sz="3600" spc="-2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45" dirty="0">
                <a:solidFill>
                  <a:srgbClr val="FFFFFF"/>
                </a:solidFill>
                <a:latin typeface="Roboto"/>
                <a:cs typeface="Roboto"/>
              </a:rPr>
              <a:t>average.</a:t>
            </a:r>
            <a:endParaRPr sz="3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Compute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velocities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for all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points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on GCP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grid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from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their</a:t>
            </a:r>
            <a:r>
              <a:rPr sz="3600" spc="-3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offsets.</a:t>
            </a:r>
            <a:endParaRPr sz="3600">
              <a:latin typeface="Roboto"/>
              <a:cs typeface="Roboto"/>
            </a:endParaRPr>
          </a:p>
          <a:p>
            <a:pPr marL="80010" marR="149860" indent="-67945">
              <a:lnSpc>
                <a:spcPct val="125000"/>
              </a:lnSpc>
            </a:pPr>
            <a:r>
              <a:rPr sz="3600" spc="-55" dirty="0">
                <a:solidFill>
                  <a:srgbClr val="FFFFFF"/>
                </a:solidFill>
                <a:latin typeface="Roboto"/>
                <a:cs typeface="Roboto"/>
              </a:rPr>
              <a:t>Finally,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compute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velocities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for all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pixels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master image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from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velocities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on  GCP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grid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by</a:t>
            </a:r>
            <a:r>
              <a:rPr sz="3600" spc="-1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interpolation.</a:t>
            </a:r>
            <a:endParaRPr sz="360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354" y="9668736"/>
            <a:ext cx="772160" cy="343535"/>
            <a:chOff x="205354" y="9668736"/>
            <a:chExt cx="772160" cy="343535"/>
          </a:xfrm>
        </p:grpSpPr>
        <p:sp>
          <p:nvSpPr>
            <p:cNvPr id="9" name="object 9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829" y="9789418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9800" y="2505353"/>
            <a:ext cx="2864485" cy="6771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Content</a:t>
            </a:r>
            <a:r>
              <a:rPr sz="360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dirty="0">
                <a:solidFill>
                  <a:srgbClr val="FFFFFF"/>
                </a:solidFill>
                <a:latin typeface="Roboto"/>
                <a:cs typeface="Roboto"/>
              </a:rPr>
              <a:t>:</a:t>
            </a:r>
            <a:endParaRPr sz="3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700" dirty="0">
                <a:solidFill>
                  <a:srgbClr val="777777"/>
                </a:solidFill>
                <a:latin typeface="FreeMono"/>
                <a:cs typeface="FreeMono"/>
              </a:rPr>
              <a:t>☑</a:t>
            </a:r>
            <a:r>
              <a:rPr sz="2700" spc="-254" dirty="0">
                <a:solidFill>
                  <a:srgbClr val="777777"/>
                </a:solidFill>
                <a:latin typeface="FreeMono"/>
                <a:cs typeface="FreeMono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Introduction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700" dirty="0">
                <a:solidFill>
                  <a:srgbClr val="777777"/>
                </a:solidFill>
                <a:latin typeface="FreeMono"/>
                <a:cs typeface="FreeMono"/>
              </a:rPr>
              <a:t>☑</a:t>
            </a:r>
            <a:r>
              <a:rPr sz="2700" spc="-290" dirty="0">
                <a:solidFill>
                  <a:srgbClr val="777777"/>
                </a:solidFill>
                <a:latin typeface="FreeMono"/>
                <a:cs typeface="FreeMono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Background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700" dirty="0">
                <a:solidFill>
                  <a:srgbClr val="777777"/>
                </a:solidFill>
                <a:latin typeface="FreeMono"/>
                <a:cs typeface="FreeMono"/>
              </a:rPr>
              <a:t>☑</a:t>
            </a:r>
            <a:r>
              <a:rPr sz="2700" spc="-225" dirty="0">
                <a:solidFill>
                  <a:srgbClr val="777777"/>
                </a:solidFill>
                <a:latin typeface="FreeMono"/>
                <a:cs typeface="FreeMono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Objective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700" dirty="0">
                <a:solidFill>
                  <a:srgbClr val="777777"/>
                </a:solidFill>
                <a:latin typeface="FreeMono"/>
                <a:cs typeface="FreeMono"/>
              </a:rPr>
              <a:t>☑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Study</a:t>
            </a:r>
            <a:r>
              <a:rPr sz="2700" spc="-2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Area</a:t>
            </a:r>
            <a:endParaRPr sz="2700">
              <a:latin typeface="Roboto"/>
              <a:cs typeface="Roboto"/>
            </a:endParaRPr>
          </a:p>
          <a:p>
            <a:pPr marL="397510" indent="-385445">
              <a:lnSpc>
                <a:spcPct val="100000"/>
              </a:lnSpc>
              <a:spcBef>
                <a:spcPts val="810"/>
              </a:spcBef>
              <a:buClr>
                <a:srgbClr val="777777"/>
              </a:buClr>
              <a:buFont typeface="FreeMono"/>
              <a:buChar char="☐"/>
              <a:tabLst>
                <a:tab pos="398145" algn="l"/>
              </a:tabLst>
            </a:pP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270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Set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700" dirty="0">
                <a:solidFill>
                  <a:srgbClr val="777777"/>
                </a:solidFill>
                <a:latin typeface="FreeMono"/>
                <a:cs typeface="FreeMono"/>
              </a:rPr>
              <a:t>☑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2700" spc="-3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Acquisition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700" dirty="0">
                <a:solidFill>
                  <a:srgbClr val="777777"/>
                </a:solidFill>
                <a:latin typeface="FreeMono"/>
                <a:cs typeface="FreeMono"/>
              </a:rPr>
              <a:t>☑</a:t>
            </a:r>
            <a:r>
              <a:rPr sz="2700" spc="-229" dirty="0">
                <a:solidFill>
                  <a:srgbClr val="777777"/>
                </a:solidFill>
                <a:latin typeface="FreeMono"/>
                <a:cs typeface="FreeMono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Methodology</a:t>
            </a:r>
            <a:endParaRPr sz="2700">
              <a:latin typeface="Roboto"/>
              <a:cs typeface="Roboto"/>
            </a:endParaRPr>
          </a:p>
          <a:p>
            <a:pPr marL="397510" indent="-385445">
              <a:lnSpc>
                <a:spcPct val="100000"/>
              </a:lnSpc>
              <a:spcBef>
                <a:spcPts val="810"/>
              </a:spcBef>
              <a:buClr>
                <a:srgbClr val="777777"/>
              </a:buClr>
              <a:buFont typeface="FreeMono"/>
              <a:buChar char="☐"/>
              <a:tabLst>
                <a:tab pos="398145" algn="l"/>
              </a:tabLst>
            </a:pP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Calculation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700" dirty="0">
                <a:solidFill>
                  <a:srgbClr val="777777"/>
                </a:solidFill>
                <a:latin typeface="FreeMono"/>
                <a:cs typeface="FreeMono"/>
              </a:rPr>
              <a:t>☑</a:t>
            </a:r>
            <a:r>
              <a:rPr sz="2700" spc="-220" dirty="0">
                <a:solidFill>
                  <a:srgbClr val="777777"/>
                </a:solidFill>
                <a:latin typeface="FreeMono"/>
                <a:cs typeface="FreeMono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Results</a:t>
            </a:r>
            <a:endParaRPr sz="2700">
              <a:latin typeface="Roboto"/>
              <a:cs typeface="Roboto"/>
            </a:endParaRPr>
          </a:p>
          <a:p>
            <a:pPr marL="397510" indent="-385445">
              <a:lnSpc>
                <a:spcPct val="100000"/>
              </a:lnSpc>
              <a:spcBef>
                <a:spcPts val="810"/>
              </a:spcBef>
              <a:buClr>
                <a:srgbClr val="777777"/>
              </a:buClr>
              <a:buFont typeface="FreeMono"/>
              <a:buChar char="☐"/>
              <a:tabLst>
                <a:tab pos="398145" algn="l"/>
              </a:tabLst>
            </a:pP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Future</a:t>
            </a:r>
            <a:r>
              <a:rPr sz="2700" spc="-7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Work</a:t>
            </a:r>
            <a:endParaRPr sz="2700">
              <a:latin typeface="Roboto"/>
              <a:cs typeface="Roboto"/>
            </a:endParaRPr>
          </a:p>
          <a:p>
            <a:pPr marL="397510" indent="-385445">
              <a:lnSpc>
                <a:spcPct val="100000"/>
              </a:lnSpc>
              <a:spcBef>
                <a:spcPts val="810"/>
              </a:spcBef>
              <a:buClr>
                <a:srgbClr val="777777"/>
              </a:buClr>
              <a:buFont typeface="FreeMono"/>
              <a:buChar char="☐"/>
              <a:tabLst>
                <a:tab pos="398145" algn="l"/>
              </a:tabLst>
            </a:pP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Conclusion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61761" y="255859"/>
            <a:ext cx="133578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Glacier </a:t>
            </a:r>
            <a:r>
              <a:rPr spc="95" dirty="0"/>
              <a:t>velocity </a:t>
            </a:r>
            <a:r>
              <a:rPr spc="-100" dirty="0"/>
              <a:t>using </a:t>
            </a:r>
            <a:r>
              <a:rPr spc="20" dirty="0"/>
              <a:t>microwave</a:t>
            </a:r>
            <a:r>
              <a:rPr spc="-520" dirty="0"/>
              <a:t> </a:t>
            </a:r>
            <a:r>
              <a:rPr spc="-45" dirty="0"/>
              <a:t>data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5"/>
            <a:ext cx="772160" cy="343535"/>
            <a:chOff x="205354" y="9668725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41619"/>
            <a:ext cx="15576550" cy="191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00"/>
              </a:spcBef>
            </a:pPr>
            <a:r>
              <a:rPr sz="4350" dirty="0"/>
              <a:t>Calculation </a:t>
            </a:r>
            <a:r>
              <a:rPr sz="4350" spc="-10" dirty="0"/>
              <a:t>behind </a:t>
            </a:r>
            <a:r>
              <a:rPr sz="4350" spc="20" dirty="0"/>
              <a:t>the </a:t>
            </a:r>
            <a:r>
              <a:rPr sz="4350" spc="-15" dirty="0"/>
              <a:t>glacier </a:t>
            </a:r>
            <a:r>
              <a:rPr sz="4350" spc="60" dirty="0"/>
              <a:t>velocity </a:t>
            </a:r>
            <a:r>
              <a:rPr sz="4350" spc="-55" dirty="0"/>
              <a:t>estimation</a:t>
            </a:r>
            <a:r>
              <a:rPr sz="4350" spc="-800" dirty="0"/>
              <a:t> </a:t>
            </a:r>
            <a:r>
              <a:rPr sz="4350" spc="-95" dirty="0"/>
              <a:t>using  </a:t>
            </a:r>
            <a:r>
              <a:rPr sz="4350" dirty="0"/>
              <a:t>microwave</a:t>
            </a:r>
            <a:r>
              <a:rPr sz="4350" spc="-130" dirty="0"/>
              <a:t> </a:t>
            </a:r>
            <a:r>
              <a:rPr sz="4350" spc="-50" dirty="0"/>
              <a:t>data</a:t>
            </a:r>
            <a:endParaRPr sz="4350"/>
          </a:p>
        </p:txBody>
      </p:sp>
      <p:sp>
        <p:nvSpPr>
          <p:cNvPr id="3" name="object 3"/>
          <p:cNvSpPr txBox="1"/>
          <p:nvPr/>
        </p:nvSpPr>
        <p:spPr>
          <a:xfrm>
            <a:off x="939800" y="5296504"/>
            <a:ext cx="14097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5F6078"/>
                </a:solidFill>
                <a:latin typeface="Roboto"/>
                <a:cs typeface="Roboto"/>
              </a:rPr>
              <a:t>•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700" spc="-5" dirty="0">
                <a:solidFill>
                  <a:srgbClr val="5F6078"/>
                </a:solidFill>
                <a:latin typeface="Roboto"/>
                <a:cs typeface="Roboto"/>
              </a:rPr>
              <a:t>•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700" spc="-5" dirty="0">
                <a:solidFill>
                  <a:srgbClr val="5F6078"/>
                </a:solidFill>
                <a:latin typeface="Roboto"/>
                <a:cs typeface="Roboto"/>
              </a:rPr>
              <a:t>•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700" spc="-5" dirty="0">
                <a:solidFill>
                  <a:srgbClr val="5F6078"/>
                </a:solidFill>
                <a:latin typeface="Roboto"/>
                <a:cs typeface="Roboto"/>
              </a:rPr>
              <a:t>•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9800" y="2629386"/>
            <a:ext cx="6466840" cy="256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Consider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following</a:t>
            </a:r>
            <a:r>
              <a:rPr sz="3600" spc="-1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equation:  </a:t>
            </a:r>
            <a:r>
              <a:rPr sz="3600" dirty="0">
                <a:solidFill>
                  <a:srgbClr val="FFFFFF"/>
                </a:solidFill>
                <a:latin typeface="Roboto"/>
                <a:cs typeface="Roboto"/>
              </a:rPr>
              <a:t>v =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λ/2π </a:t>
            </a:r>
            <a:r>
              <a:rPr sz="3600" dirty="0">
                <a:solidFill>
                  <a:srgbClr val="FFFFFF"/>
                </a:solidFill>
                <a:latin typeface="Roboto"/>
                <a:cs typeface="Roboto"/>
              </a:rPr>
              <a:t>*</a:t>
            </a:r>
            <a:r>
              <a:rPr sz="3600" spc="-229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ΔΦ/Δt</a:t>
            </a:r>
            <a:endParaRPr sz="3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6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where: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4818" y="5168869"/>
            <a:ext cx="14003655" cy="27686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3600" dirty="0">
                <a:solidFill>
                  <a:srgbClr val="FFFFFF"/>
                </a:solidFill>
                <a:latin typeface="Roboto"/>
                <a:cs typeface="Roboto"/>
              </a:rPr>
              <a:t>v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glacier velocity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meters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per</a:t>
            </a:r>
            <a:r>
              <a:rPr sz="3600" spc="-3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day</a:t>
            </a:r>
            <a:endParaRPr sz="3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600" spc="-5" dirty="0">
                <a:solidFill>
                  <a:srgbClr val="FFFFFF"/>
                </a:solidFill>
                <a:latin typeface="Roboto"/>
                <a:cs typeface="Roboto"/>
              </a:rPr>
              <a:t>λ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35" dirty="0">
                <a:solidFill>
                  <a:srgbClr val="FFFFFF"/>
                </a:solidFill>
                <a:latin typeface="Roboto"/>
                <a:cs typeface="Roboto"/>
              </a:rPr>
              <a:t>wavelength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40" dirty="0">
                <a:solidFill>
                  <a:srgbClr val="FFFFFF"/>
                </a:solidFill>
                <a:latin typeface="Roboto"/>
                <a:cs typeface="Roboto"/>
              </a:rPr>
              <a:t>microwave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signal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(in</a:t>
            </a:r>
            <a:r>
              <a:rPr sz="3600" spc="-3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meters)</a:t>
            </a:r>
            <a:endParaRPr sz="3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600" spc="-40" dirty="0">
                <a:solidFill>
                  <a:srgbClr val="FFFFFF"/>
                </a:solidFill>
                <a:latin typeface="Roboto"/>
                <a:cs typeface="Roboto"/>
              </a:rPr>
              <a:t>ΔΦ </a:t>
            </a: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600" spc="-40" dirty="0">
                <a:solidFill>
                  <a:srgbClr val="FFFFFF"/>
                </a:solidFill>
                <a:latin typeface="Roboto"/>
                <a:cs typeface="Roboto"/>
              </a:rPr>
              <a:t>differential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phase shift between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two SAR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images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(in</a:t>
            </a:r>
            <a:r>
              <a:rPr sz="3600" spc="-2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40" dirty="0">
                <a:solidFill>
                  <a:srgbClr val="FFFFFF"/>
                </a:solidFill>
                <a:latin typeface="Roboto"/>
                <a:cs typeface="Roboto"/>
              </a:rPr>
              <a:t>radians)</a:t>
            </a:r>
            <a:endParaRPr sz="3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3600" spc="-20" dirty="0">
                <a:solidFill>
                  <a:srgbClr val="FFFFFF"/>
                </a:solidFill>
                <a:latin typeface="Roboto"/>
                <a:cs typeface="Roboto"/>
              </a:rPr>
              <a:t>Δt is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time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interval between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the two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acquisitions </a:t>
            </a:r>
            <a:r>
              <a:rPr sz="3600" spc="-25" dirty="0">
                <a:solidFill>
                  <a:srgbClr val="FFFFFF"/>
                </a:solidFill>
                <a:latin typeface="Roboto"/>
                <a:cs typeface="Roboto"/>
              </a:rPr>
              <a:t>(in</a:t>
            </a:r>
            <a:r>
              <a:rPr sz="3600" spc="-3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Roboto"/>
                <a:cs typeface="Roboto"/>
              </a:rPr>
              <a:t>days)</a:t>
            </a:r>
            <a:endParaRPr sz="36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9800" y="8656543"/>
            <a:ext cx="16243935" cy="6597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480"/>
              </a:lnSpc>
              <a:spcBef>
                <a:spcPts val="215"/>
              </a:spcBef>
            </a:pPr>
            <a:r>
              <a:rPr sz="2100" spc="-5" dirty="0">
                <a:solidFill>
                  <a:srgbClr val="FFFFFF"/>
                </a:solidFill>
                <a:latin typeface="Roboto"/>
                <a:cs typeface="Roboto"/>
              </a:rPr>
              <a:t>Note that additional processing steps, such as </a:t>
            </a:r>
            <a:r>
              <a:rPr sz="2100" spc="-10" dirty="0">
                <a:solidFill>
                  <a:srgbClr val="FFFFFF"/>
                </a:solidFill>
                <a:latin typeface="Roboto"/>
                <a:cs typeface="Roboto"/>
              </a:rPr>
              <a:t>filtering </a:t>
            </a:r>
            <a:r>
              <a:rPr sz="2100" spc="-5" dirty="0">
                <a:solidFill>
                  <a:srgbClr val="FFFFFF"/>
                </a:solidFill>
                <a:latin typeface="Roboto"/>
                <a:cs typeface="Roboto"/>
              </a:rPr>
              <a:t>and geocoding, </a:t>
            </a:r>
            <a:r>
              <a:rPr sz="2100" spc="-10" dirty="0">
                <a:solidFill>
                  <a:srgbClr val="FFFFFF"/>
                </a:solidFill>
                <a:latin typeface="Roboto"/>
                <a:cs typeface="Roboto"/>
              </a:rPr>
              <a:t>may </a:t>
            </a:r>
            <a:r>
              <a:rPr sz="2100" spc="-5" dirty="0">
                <a:solidFill>
                  <a:srgbClr val="FFFFFF"/>
                </a:solidFill>
                <a:latin typeface="Roboto"/>
                <a:cs typeface="Roboto"/>
              </a:rPr>
              <a:t>be </a:t>
            </a:r>
            <a:r>
              <a:rPr sz="2100" dirty="0">
                <a:solidFill>
                  <a:srgbClr val="FFFFFF"/>
                </a:solidFill>
                <a:latin typeface="Roboto"/>
                <a:cs typeface="Roboto"/>
              </a:rPr>
              <a:t>necessary </a:t>
            </a:r>
            <a:r>
              <a:rPr sz="2100" spc="-15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2100" spc="-5" dirty="0">
                <a:solidFill>
                  <a:srgbClr val="FFFFFF"/>
                </a:solidFill>
                <a:latin typeface="Roboto"/>
                <a:cs typeface="Roboto"/>
              </a:rPr>
              <a:t>obtain an </a:t>
            </a:r>
            <a:r>
              <a:rPr sz="2100" spc="-10" dirty="0">
                <a:solidFill>
                  <a:srgbClr val="FFFFFF"/>
                </a:solidFill>
                <a:latin typeface="Roboto"/>
                <a:cs typeface="Roboto"/>
              </a:rPr>
              <a:t>accurate </a:t>
            </a:r>
            <a:r>
              <a:rPr sz="2100" spc="-5" dirty="0">
                <a:solidFill>
                  <a:srgbClr val="FFFFFF"/>
                </a:solidFill>
                <a:latin typeface="Roboto"/>
                <a:cs typeface="Roboto"/>
              </a:rPr>
              <a:t>velocity estimate </a:t>
            </a:r>
            <a:r>
              <a:rPr sz="2100" spc="-10" dirty="0">
                <a:solidFill>
                  <a:srgbClr val="FFFFFF"/>
                </a:solidFill>
                <a:latin typeface="Roboto"/>
                <a:cs typeface="Roboto"/>
              </a:rPr>
              <a:t>from </a:t>
            </a:r>
            <a:r>
              <a:rPr sz="2100" spc="-5" dirty="0">
                <a:solidFill>
                  <a:srgbClr val="FFFFFF"/>
                </a:solidFill>
                <a:latin typeface="Roboto"/>
                <a:cs typeface="Roboto"/>
              </a:rPr>
              <a:t>the  SAR</a:t>
            </a:r>
            <a:r>
              <a:rPr sz="21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Roboto"/>
                <a:cs typeface="Roboto"/>
              </a:rPr>
              <a:t>data.</a:t>
            </a:r>
            <a:endParaRPr sz="210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5354" y="9668736"/>
            <a:ext cx="772160" cy="343535"/>
            <a:chOff x="205354" y="9668736"/>
            <a:chExt cx="772160" cy="343535"/>
          </a:xfrm>
        </p:grpSpPr>
        <p:sp>
          <p:nvSpPr>
            <p:cNvPr id="8" name="object 8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5829" y="9789418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1067" y="967444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0099" y="2022056"/>
            <a:ext cx="16082644" cy="7543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9405">
              <a:lnSpc>
                <a:spcPct val="125000"/>
              </a:lnSpc>
              <a:spcBef>
                <a:spcPts val="100"/>
              </a:spcBef>
            </a:pPr>
            <a:r>
              <a:rPr sz="3150" spc="-95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estimate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differential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phase shift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(ΔΦ)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between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two SAR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images acquired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at</a:t>
            </a:r>
            <a:r>
              <a:rPr sz="3150" spc="-3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different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times.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This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done by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generating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an </a:t>
            </a:r>
            <a:r>
              <a:rPr sz="3150" spc="-45" dirty="0">
                <a:solidFill>
                  <a:srgbClr val="FFFFFF"/>
                </a:solidFill>
                <a:latin typeface="Roboto"/>
                <a:cs typeface="Roboto"/>
              </a:rPr>
              <a:t>interferogram,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which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result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subtracting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phase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one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image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from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65" dirty="0">
                <a:solidFill>
                  <a:srgbClr val="FFFFFF"/>
                </a:solidFill>
                <a:latin typeface="Roboto"/>
                <a:cs typeface="Roboto"/>
              </a:rPr>
              <a:t>other.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resulting differential </a:t>
            </a:r>
            <a:r>
              <a:rPr sz="3150" spc="-45" dirty="0">
                <a:solidFill>
                  <a:srgbClr val="FFFFFF"/>
                </a:solidFill>
                <a:latin typeface="Roboto"/>
                <a:cs typeface="Roboto"/>
              </a:rPr>
              <a:t>interferogram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contains  information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about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phase shift caused by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motion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glacier between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two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acquisitions</a:t>
            </a:r>
            <a:endParaRPr sz="3150">
              <a:latin typeface="Roboto"/>
              <a:cs typeface="Roboto"/>
            </a:endParaRPr>
          </a:p>
          <a:p>
            <a:pPr marL="12700" marR="1367790">
              <a:lnSpc>
                <a:spcPct val="125000"/>
              </a:lnSpc>
              <a:spcBef>
                <a:spcPts val="2490"/>
              </a:spcBef>
            </a:pP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differential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phase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shift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(ΔΦ)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then converted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surface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displacement using</a:t>
            </a:r>
            <a:r>
              <a:rPr sz="3150" spc="-3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following</a:t>
            </a:r>
            <a:r>
              <a:rPr sz="315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equation:</a:t>
            </a:r>
            <a:endParaRPr sz="31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Δd 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=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λ/4π 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*</a:t>
            </a:r>
            <a:r>
              <a:rPr sz="3150" spc="-204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ΔΦ</a:t>
            </a:r>
            <a:endParaRPr sz="31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where:</a:t>
            </a:r>
            <a:endParaRPr sz="31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Δd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surface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displacement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(in</a:t>
            </a:r>
            <a:r>
              <a:rPr sz="3150" spc="-2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meters)</a:t>
            </a:r>
            <a:endParaRPr sz="3150">
              <a:latin typeface="Roboto"/>
              <a:cs typeface="Roboto"/>
            </a:endParaRPr>
          </a:p>
          <a:p>
            <a:pPr marL="12700" marR="5080">
              <a:lnSpc>
                <a:spcPct val="125000"/>
              </a:lnSpc>
              <a:tabLst>
                <a:tab pos="3771900" algn="l"/>
              </a:tabLst>
            </a:pPr>
            <a:r>
              <a:rPr sz="3150" spc="-50" dirty="0">
                <a:solidFill>
                  <a:srgbClr val="FFFFFF"/>
                </a:solidFill>
                <a:latin typeface="Roboto"/>
                <a:cs typeface="Roboto"/>
              </a:rPr>
              <a:t>Finally,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 velocity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(v) can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be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calculated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by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dividing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surface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displacement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(Δd)</a:t>
            </a:r>
            <a:r>
              <a:rPr sz="3150" spc="-3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by  the time</a:t>
            </a:r>
            <a:r>
              <a:rPr sz="3150" spc="-8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interval</a:t>
            </a:r>
            <a:r>
              <a:rPr sz="315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(Δt)	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shown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first equation</a:t>
            </a:r>
            <a:r>
              <a:rPr sz="3150" spc="-2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above</a:t>
            </a:r>
            <a:endParaRPr sz="3150">
              <a:latin typeface="Roboto"/>
              <a:cs typeface="Robo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0099" y="237889"/>
            <a:ext cx="15692119" cy="136461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5330"/>
              </a:lnSpc>
              <a:spcBef>
                <a:spcPts val="185"/>
              </a:spcBef>
            </a:pPr>
            <a:r>
              <a:rPr sz="4350" spc="15" dirty="0"/>
              <a:t>Calculation </a:t>
            </a:r>
            <a:r>
              <a:rPr sz="4350" dirty="0"/>
              <a:t>behind </a:t>
            </a:r>
            <a:r>
              <a:rPr sz="4350" spc="30" dirty="0"/>
              <a:t>the </a:t>
            </a:r>
            <a:r>
              <a:rPr sz="4350" spc="-5" dirty="0"/>
              <a:t>glacier </a:t>
            </a:r>
            <a:r>
              <a:rPr sz="4350" spc="75" dirty="0"/>
              <a:t>velocity </a:t>
            </a:r>
            <a:r>
              <a:rPr sz="4350" spc="-45" dirty="0"/>
              <a:t>estimation</a:t>
            </a:r>
            <a:r>
              <a:rPr sz="4350" spc="-655" dirty="0"/>
              <a:t> </a:t>
            </a:r>
            <a:r>
              <a:rPr sz="4350" spc="-80" dirty="0"/>
              <a:t>using  </a:t>
            </a:r>
            <a:r>
              <a:rPr sz="4350" spc="15" dirty="0"/>
              <a:t>microwave</a:t>
            </a:r>
            <a:r>
              <a:rPr sz="4350" spc="-100" dirty="0"/>
              <a:t> </a:t>
            </a:r>
            <a:r>
              <a:rPr sz="4350" spc="-40" dirty="0"/>
              <a:t>data</a:t>
            </a:r>
            <a:endParaRPr sz="4350"/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2525" y="1164616"/>
            <a:ext cx="13487399" cy="6581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0635" y="9716226"/>
            <a:ext cx="1274318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Velocity vectors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GCP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grid;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Contains modified Copernicus Sentinel</a:t>
            </a:r>
            <a:r>
              <a:rPr sz="3150" spc="-2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endParaRPr sz="315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68490" y="288042"/>
            <a:ext cx="99961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Obtained </a:t>
            </a:r>
            <a:r>
              <a:rPr spc="-75" dirty="0"/>
              <a:t>Result </a:t>
            </a:r>
            <a:r>
              <a:rPr spc="55" dirty="0"/>
              <a:t>of </a:t>
            </a:r>
            <a:r>
              <a:rPr spc="-15" dirty="0"/>
              <a:t>Sample</a:t>
            </a:r>
            <a:r>
              <a:rPr spc="-525" dirty="0"/>
              <a:t> </a:t>
            </a:r>
            <a:r>
              <a:rPr spc="-305" dirty="0"/>
              <a:t>1: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205354" y="7890022"/>
            <a:ext cx="12079605" cy="2122170"/>
            <a:chOff x="205354" y="7890022"/>
            <a:chExt cx="12079605" cy="2122170"/>
          </a:xfrm>
        </p:grpSpPr>
        <p:sp>
          <p:nvSpPr>
            <p:cNvPr id="6" name="object 6"/>
            <p:cNvSpPr/>
            <p:nvPr/>
          </p:nvSpPr>
          <p:spPr>
            <a:xfrm>
              <a:off x="6007364" y="7890022"/>
              <a:ext cx="6276990" cy="14477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1527947" y="465795"/>
              <a:ext cx="15239999" cy="93630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007803" y="2658145"/>
              <a:ext cx="819149" cy="8191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1989" y="1319174"/>
            <a:ext cx="10582289" cy="7191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9800" y="455588"/>
            <a:ext cx="100933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Obtained </a:t>
            </a:r>
            <a:r>
              <a:rPr spc="-75" dirty="0"/>
              <a:t>Result </a:t>
            </a:r>
            <a:r>
              <a:rPr spc="55" dirty="0"/>
              <a:t>of </a:t>
            </a:r>
            <a:r>
              <a:rPr spc="-15" dirty="0"/>
              <a:t>Sample</a:t>
            </a:r>
            <a:r>
              <a:rPr spc="-525" dirty="0"/>
              <a:t> </a:t>
            </a:r>
            <a:r>
              <a:rPr spc="-290" dirty="0"/>
              <a:t>2: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5354" y="8321253"/>
            <a:ext cx="11536045" cy="1691005"/>
            <a:chOff x="205354" y="8321253"/>
            <a:chExt cx="11536045" cy="1691005"/>
          </a:xfrm>
        </p:grpSpPr>
        <p:sp>
          <p:nvSpPr>
            <p:cNvPr id="5" name="object 5"/>
            <p:cNvSpPr/>
            <p:nvPr/>
          </p:nvSpPr>
          <p:spPr>
            <a:xfrm>
              <a:off x="4425848" y="8321253"/>
              <a:ext cx="7315199" cy="13430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578" y="950975"/>
            <a:ext cx="17116439" cy="8381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65676" y="7983865"/>
            <a:ext cx="9912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0" dirty="0">
                <a:solidFill>
                  <a:srgbClr val="1B1C25"/>
                </a:solidFill>
                <a:latin typeface="Roboto"/>
                <a:cs typeface="Roboto"/>
              </a:rPr>
              <a:t>m/</a:t>
            </a:r>
            <a:r>
              <a:rPr sz="2700" spc="-35" dirty="0">
                <a:solidFill>
                  <a:srgbClr val="1B1C25"/>
                </a:solidFill>
                <a:latin typeface="Roboto"/>
                <a:cs typeface="Roboto"/>
              </a:rPr>
              <a:t>d</a:t>
            </a:r>
            <a:r>
              <a:rPr sz="2700" spc="-55" dirty="0">
                <a:solidFill>
                  <a:srgbClr val="1B1C25"/>
                </a:solidFill>
                <a:latin typeface="Roboto"/>
                <a:cs typeface="Roboto"/>
              </a:rPr>
              <a:t>a</a:t>
            </a:r>
            <a:r>
              <a:rPr sz="2700" dirty="0">
                <a:solidFill>
                  <a:srgbClr val="1B1C25"/>
                </a:solidFill>
                <a:latin typeface="Roboto"/>
                <a:cs typeface="Roboto"/>
              </a:rPr>
              <a:t>y</a:t>
            </a:r>
            <a:endParaRPr sz="27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920750"/>
            <a:ext cx="41986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0" dirty="0"/>
              <a:t>C</a:t>
            </a:r>
            <a:r>
              <a:rPr spc="-25" dirty="0"/>
              <a:t>o</a:t>
            </a:r>
            <a:r>
              <a:rPr spc="-90" dirty="0"/>
              <a:t>n</a:t>
            </a:r>
            <a:r>
              <a:rPr spc="155" dirty="0"/>
              <a:t>c</a:t>
            </a:r>
            <a:r>
              <a:rPr spc="5" dirty="0"/>
              <a:t>l</a:t>
            </a:r>
            <a:r>
              <a:rPr spc="-125" dirty="0"/>
              <a:t>u</a:t>
            </a:r>
            <a:r>
              <a:rPr spc="-295" dirty="0"/>
              <a:t>s</a:t>
            </a:r>
            <a:r>
              <a:rPr spc="-20" dirty="0"/>
              <a:t>i</a:t>
            </a:r>
            <a:r>
              <a:rPr spc="-25" dirty="0"/>
              <a:t>o</a:t>
            </a:r>
            <a:r>
              <a:rPr spc="-90" dirty="0"/>
              <a:t>n</a:t>
            </a:r>
            <a:r>
              <a:rPr spc="-365" dirty="0"/>
              <a:t>:</a:t>
            </a:r>
          </a:p>
        </p:txBody>
      </p:sp>
      <p:sp>
        <p:nvSpPr>
          <p:cNvPr id="3" name="object 3"/>
          <p:cNvSpPr/>
          <p:nvPr/>
        </p:nvSpPr>
        <p:spPr>
          <a:xfrm>
            <a:off x="149352" y="1783079"/>
            <a:ext cx="8945880" cy="489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9800" y="6679169"/>
            <a:ext cx="5958205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000" spc="-45" dirty="0">
                <a:solidFill>
                  <a:srgbClr val="35D2E0"/>
                </a:solidFill>
                <a:latin typeface="Roboto"/>
                <a:cs typeface="Roboto"/>
              </a:rPr>
              <a:t>From </a:t>
            </a:r>
            <a:r>
              <a:rPr sz="3000" spc="-25" dirty="0">
                <a:solidFill>
                  <a:srgbClr val="35D2E0"/>
                </a:solidFill>
                <a:latin typeface="Roboto"/>
                <a:cs typeface="Roboto"/>
              </a:rPr>
              <a:t>the </a:t>
            </a:r>
            <a:r>
              <a:rPr sz="3000" spc="-35" dirty="0">
                <a:solidFill>
                  <a:srgbClr val="35D2E0"/>
                </a:solidFill>
                <a:latin typeface="Roboto"/>
                <a:cs typeface="Roboto"/>
              </a:rPr>
              <a:t>above </a:t>
            </a:r>
            <a:r>
              <a:rPr sz="3000" spc="-25" dirty="0">
                <a:solidFill>
                  <a:srgbClr val="35D2E0"/>
                </a:solidFill>
                <a:latin typeface="Roboto"/>
                <a:cs typeface="Roboto"/>
              </a:rPr>
              <a:t>two </a:t>
            </a:r>
            <a:r>
              <a:rPr sz="3000" spc="-35" dirty="0">
                <a:solidFill>
                  <a:srgbClr val="35D2E0"/>
                </a:solidFill>
                <a:latin typeface="Roboto"/>
                <a:cs typeface="Roboto"/>
              </a:rPr>
              <a:t>results </a:t>
            </a:r>
            <a:r>
              <a:rPr sz="3000" spc="-20" dirty="0">
                <a:solidFill>
                  <a:srgbClr val="35D2E0"/>
                </a:solidFill>
                <a:latin typeface="Roboto"/>
                <a:cs typeface="Roboto"/>
              </a:rPr>
              <a:t>we </a:t>
            </a:r>
            <a:r>
              <a:rPr sz="3000" spc="-25" dirty="0">
                <a:solidFill>
                  <a:srgbClr val="35D2E0"/>
                </a:solidFill>
                <a:latin typeface="Roboto"/>
                <a:cs typeface="Roboto"/>
              </a:rPr>
              <a:t>can  see that Rink </a:t>
            </a:r>
            <a:r>
              <a:rPr sz="3000" spc="-30" dirty="0">
                <a:solidFill>
                  <a:srgbClr val="35D2E0"/>
                </a:solidFill>
                <a:latin typeface="Roboto"/>
                <a:cs typeface="Roboto"/>
              </a:rPr>
              <a:t>glaciers </a:t>
            </a:r>
            <a:r>
              <a:rPr sz="3000" spc="-20" dirty="0">
                <a:solidFill>
                  <a:srgbClr val="35D2E0"/>
                </a:solidFill>
                <a:latin typeface="Roboto"/>
                <a:cs typeface="Roboto"/>
              </a:rPr>
              <a:t>of </a:t>
            </a:r>
            <a:r>
              <a:rPr sz="3000" spc="-35" dirty="0">
                <a:solidFill>
                  <a:srgbClr val="35D2E0"/>
                </a:solidFill>
                <a:latin typeface="Roboto"/>
                <a:cs typeface="Roboto"/>
              </a:rPr>
              <a:t>Greenland  </a:t>
            </a:r>
            <a:r>
              <a:rPr sz="3000" spc="-25" dirty="0">
                <a:solidFill>
                  <a:srgbClr val="35D2E0"/>
                </a:solidFill>
                <a:latin typeface="Roboto"/>
                <a:cs typeface="Roboto"/>
              </a:rPr>
              <a:t>flows with </a:t>
            </a:r>
            <a:r>
              <a:rPr sz="3000" spc="-30" dirty="0">
                <a:solidFill>
                  <a:srgbClr val="35D2E0"/>
                </a:solidFill>
                <a:latin typeface="Roboto"/>
                <a:cs typeface="Roboto"/>
              </a:rPr>
              <a:t>maximum velocity  between </a:t>
            </a:r>
            <a:r>
              <a:rPr sz="3000" spc="-5" dirty="0">
                <a:solidFill>
                  <a:srgbClr val="35D2E0"/>
                </a:solidFill>
                <a:latin typeface="Roboto"/>
                <a:cs typeface="Roboto"/>
              </a:rPr>
              <a:t>5 </a:t>
            </a:r>
            <a:r>
              <a:rPr sz="3000" spc="-35" dirty="0">
                <a:solidFill>
                  <a:srgbClr val="35D2E0"/>
                </a:solidFill>
                <a:latin typeface="Roboto"/>
                <a:cs typeface="Roboto"/>
              </a:rPr>
              <a:t>to </a:t>
            </a:r>
            <a:r>
              <a:rPr sz="3000" spc="-5" dirty="0">
                <a:solidFill>
                  <a:srgbClr val="35D2E0"/>
                </a:solidFill>
                <a:latin typeface="Roboto"/>
                <a:cs typeface="Roboto"/>
              </a:rPr>
              <a:t>6 </a:t>
            </a:r>
            <a:r>
              <a:rPr sz="3000" spc="-30" dirty="0">
                <a:solidFill>
                  <a:srgbClr val="35D2E0"/>
                </a:solidFill>
                <a:latin typeface="Roboto"/>
                <a:cs typeface="Roboto"/>
              </a:rPr>
              <a:t>m/day </a:t>
            </a:r>
            <a:r>
              <a:rPr sz="3000" spc="-25" dirty="0">
                <a:solidFill>
                  <a:srgbClr val="35D2E0"/>
                </a:solidFill>
                <a:latin typeface="Roboto"/>
                <a:cs typeface="Roboto"/>
              </a:rPr>
              <a:t>while</a:t>
            </a:r>
            <a:r>
              <a:rPr sz="3000" spc="-290" dirty="0">
                <a:solidFill>
                  <a:srgbClr val="35D2E0"/>
                </a:solidFill>
                <a:latin typeface="Roboto"/>
                <a:cs typeface="Roboto"/>
              </a:rPr>
              <a:t> </a:t>
            </a:r>
            <a:r>
              <a:rPr sz="3000" spc="-30" dirty="0">
                <a:solidFill>
                  <a:srgbClr val="35D2E0"/>
                </a:solidFill>
                <a:latin typeface="Roboto"/>
                <a:cs typeface="Roboto"/>
              </a:rPr>
              <a:t>another  </a:t>
            </a:r>
            <a:r>
              <a:rPr sz="3000" spc="-50" dirty="0">
                <a:solidFill>
                  <a:srgbClr val="35D2E0"/>
                </a:solidFill>
                <a:latin typeface="Roboto"/>
                <a:cs typeface="Roboto"/>
              </a:rPr>
              <a:t>Freya </a:t>
            </a:r>
            <a:r>
              <a:rPr sz="3000" spc="-30" dirty="0">
                <a:solidFill>
                  <a:srgbClr val="35D2E0"/>
                </a:solidFill>
                <a:latin typeface="Roboto"/>
                <a:cs typeface="Roboto"/>
              </a:rPr>
              <a:t>Glacier </a:t>
            </a:r>
            <a:r>
              <a:rPr sz="3000" spc="-25" dirty="0">
                <a:solidFill>
                  <a:srgbClr val="35D2E0"/>
                </a:solidFill>
                <a:latin typeface="Roboto"/>
                <a:cs typeface="Roboto"/>
              </a:rPr>
              <a:t>flows with </a:t>
            </a:r>
            <a:r>
              <a:rPr sz="3000" spc="-30" dirty="0">
                <a:solidFill>
                  <a:srgbClr val="35D2E0"/>
                </a:solidFill>
                <a:latin typeface="Roboto"/>
                <a:cs typeface="Roboto"/>
              </a:rPr>
              <a:t>velocity  between </a:t>
            </a:r>
            <a:r>
              <a:rPr sz="3000" spc="-25" dirty="0">
                <a:solidFill>
                  <a:srgbClr val="35D2E0"/>
                </a:solidFill>
                <a:latin typeface="Roboto"/>
                <a:cs typeface="Roboto"/>
              </a:rPr>
              <a:t>0.4 </a:t>
            </a:r>
            <a:r>
              <a:rPr sz="3000" spc="-35" dirty="0">
                <a:solidFill>
                  <a:srgbClr val="35D2E0"/>
                </a:solidFill>
                <a:latin typeface="Roboto"/>
                <a:cs typeface="Roboto"/>
              </a:rPr>
              <a:t>to </a:t>
            </a:r>
            <a:r>
              <a:rPr sz="3000" spc="-25" dirty="0">
                <a:solidFill>
                  <a:srgbClr val="35D2E0"/>
                </a:solidFill>
                <a:latin typeface="Roboto"/>
                <a:cs typeface="Roboto"/>
              </a:rPr>
              <a:t>0.5</a:t>
            </a:r>
            <a:r>
              <a:rPr sz="3000" spc="-160" dirty="0">
                <a:solidFill>
                  <a:srgbClr val="35D2E0"/>
                </a:solidFill>
                <a:latin typeface="Roboto"/>
                <a:cs typeface="Roboto"/>
              </a:rPr>
              <a:t> </a:t>
            </a:r>
            <a:r>
              <a:rPr sz="3000" spc="-55" dirty="0">
                <a:solidFill>
                  <a:srgbClr val="35D2E0"/>
                </a:solidFill>
                <a:latin typeface="Roboto"/>
                <a:cs typeface="Roboto"/>
              </a:rPr>
              <a:t>m/day.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63930">
              <a:lnSpc>
                <a:spcPct val="125000"/>
              </a:lnSpc>
              <a:spcBef>
                <a:spcPts val="100"/>
              </a:spcBef>
            </a:pPr>
            <a:r>
              <a:rPr spc="-25" dirty="0"/>
              <a:t>Based </a:t>
            </a:r>
            <a:r>
              <a:rPr spc="-20" dirty="0"/>
              <a:t>on </a:t>
            </a:r>
            <a:r>
              <a:rPr spc="-25" dirty="0"/>
              <a:t>the </a:t>
            </a:r>
            <a:r>
              <a:rPr spc="-30" dirty="0"/>
              <a:t>analysis </a:t>
            </a:r>
            <a:r>
              <a:rPr spc="-20" dirty="0"/>
              <a:t>of </a:t>
            </a:r>
            <a:r>
              <a:rPr spc="-25" dirty="0"/>
              <a:t>the SAR data, </a:t>
            </a:r>
            <a:r>
              <a:rPr spc="-20" dirty="0"/>
              <a:t>we </a:t>
            </a:r>
            <a:r>
              <a:rPr spc="-25" dirty="0"/>
              <a:t>found  that the </a:t>
            </a:r>
            <a:r>
              <a:rPr spc="-30" dirty="0"/>
              <a:t>velocity </a:t>
            </a:r>
            <a:r>
              <a:rPr spc="-20" dirty="0"/>
              <a:t>of </a:t>
            </a:r>
            <a:r>
              <a:rPr spc="-25" dirty="0"/>
              <a:t>Rink </a:t>
            </a:r>
            <a:r>
              <a:rPr spc="-30" dirty="0"/>
              <a:t>Glacier varies spatially  </a:t>
            </a:r>
            <a:r>
              <a:rPr spc="-25" dirty="0"/>
              <a:t>and </a:t>
            </a:r>
            <a:r>
              <a:rPr spc="-50" dirty="0"/>
              <a:t>temporally. </a:t>
            </a:r>
            <a:r>
              <a:rPr spc="-25" dirty="0"/>
              <a:t>The </a:t>
            </a:r>
            <a:r>
              <a:rPr spc="-30" dirty="0"/>
              <a:t>velocity </a:t>
            </a:r>
            <a:r>
              <a:rPr spc="-25" dirty="0"/>
              <a:t>map shows that the  </a:t>
            </a:r>
            <a:r>
              <a:rPr spc="-30" dirty="0"/>
              <a:t>glacier </a:t>
            </a:r>
            <a:r>
              <a:rPr spc="-35" dirty="0"/>
              <a:t>moves </a:t>
            </a:r>
            <a:r>
              <a:rPr spc="-30" dirty="0"/>
              <a:t>faster </a:t>
            </a:r>
            <a:r>
              <a:rPr spc="-20" dirty="0"/>
              <a:t>in </a:t>
            </a:r>
            <a:r>
              <a:rPr spc="-25" dirty="0"/>
              <a:t>the </a:t>
            </a:r>
            <a:r>
              <a:rPr spc="-35" dirty="0"/>
              <a:t>central </a:t>
            </a:r>
            <a:r>
              <a:rPr spc="-25" dirty="0"/>
              <a:t>and upper</a:t>
            </a:r>
            <a:r>
              <a:rPr spc="-265" dirty="0"/>
              <a:t> </a:t>
            </a:r>
            <a:r>
              <a:rPr spc="-15" dirty="0"/>
              <a:t>parts  </a:t>
            </a:r>
            <a:r>
              <a:rPr spc="-20" dirty="0"/>
              <a:t>of </a:t>
            </a:r>
            <a:r>
              <a:rPr spc="-25" dirty="0"/>
              <a:t>the </a:t>
            </a:r>
            <a:r>
              <a:rPr spc="-50" dirty="0"/>
              <a:t>glacier, </a:t>
            </a:r>
            <a:r>
              <a:rPr spc="-25" dirty="0"/>
              <a:t>and </a:t>
            </a:r>
            <a:r>
              <a:rPr spc="-30" dirty="0"/>
              <a:t>slower </a:t>
            </a:r>
            <a:r>
              <a:rPr spc="-35" dirty="0"/>
              <a:t>towards </a:t>
            </a:r>
            <a:r>
              <a:rPr spc="-25" dirty="0"/>
              <a:t>the</a:t>
            </a:r>
            <a:r>
              <a:rPr spc="-215" dirty="0"/>
              <a:t> </a:t>
            </a:r>
            <a:r>
              <a:rPr spc="-35" dirty="0"/>
              <a:t>margins.</a:t>
            </a:r>
          </a:p>
          <a:p>
            <a:pPr marL="12700" marR="1071880">
              <a:lnSpc>
                <a:spcPct val="125000"/>
              </a:lnSpc>
            </a:pPr>
            <a:r>
              <a:rPr spc="-25" dirty="0"/>
              <a:t>This </a:t>
            </a:r>
            <a:r>
              <a:rPr spc="-30" dirty="0"/>
              <a:t>pattern </a:t>
            </a:r>
            <a:r>
              <a:rPr spc="-20" dirty="0"/>
              <a:t>of </a:t>
            </a:r>
            <a:r>
              <a:rPr spc="-30" dirty="0"/>
              <a:t>velocity </a:t>
            </a:r>
            <a:r>
              <a:rPr spc="-20" dirty="0"/>
              <a:t>is </a:t>
            </a:r>
            <a:r>
              <a:rPr spc="-30" dirty="0"/>
              <a:t>consistent </a:t>
            </a:r>
            <a:r>
              <a:rPr spc="-25" dirty="0"/>
              <a:t>with the</a:t>
            </a:r>
            <a:r>
              <a:rPr spc="-300" dirty="0"/>
              <a:t> </a:t>
            </a:r>
            <a:r>
              <a:rPr spc="-25" dirty="0"/>
              <a:t>flow  </a:t>
            </a:r>
            <a:r>
              <a:rPr spc="-20" dirty="0"/>
              <a:t>of </a:t>
            </a:r>
            <a:r>
              <a:rPr spc="-25" dirty="0"/>
              <a:t>ice </a:t>
            </a:r>
            <a:r>
              <a:rPr spc="-35" dirty="0"/>
              <a:t>towards </a:t>
            </a:r>
            <a:r>
              <a:rPr spc="-25" dirty="0"/>
              <a:t>the </a:t>
            </a:r>
            <a:r>
              <a:rPr spc="-30" dirty="0"/>
              <a:t>terminus </a:t>
            </a:r>
            <a:r>
              <a:rPr spc="-20" dirty="0"/>
              <a:t>of </a:t>
            </a:r>
            <a:r>
              <a:rPr spc="-25" dirty="0"/>
              <a:t>the</a:t>
            </a:r>
            <a:r>
              <a:rPr spc="-265" dirty="0"/>
              <a:t> </a:t>
            </a:r>
            <a:r>
              <a:rPr spc="-50" dirty="0"/>
              <a:t>glacier.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350"/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spc="-25" dirty="0"/>
              <a:t>The </a:t>
            </a:r>
            <a:r>
              <a:rPr spc="-30" dirty="0"/>
              <a:t>velocity </a:t>
            </a:r>
            <a:r>
              <a:rPr spc="-20" dirty="0"/>
              <a:t>of </a:t>
            </a:r>
            <a:r>
              <a:rPr spc="-25" dirty="0"/>
              <a:t>Rink </a:t>
            </a:r>
            <a:r>
              <a:rPr spc="-30" dirty="0"/>
              <a:t>Glacier varies </a:t>
            </a:r>
            <a:r>
              <a:rPr spc="-45" dirty="0"/>
              <a:t>seasonally, </a:t>
            </a:r>
            <a:r>
              <a:rPr spc="-25" dirty="0"/>
              <a:t>with</a:t>
            </a:r>
            <a:r>
              <a:rPr spc="-235" dirty="0"/>
              <a:t> </a:t>
            </a:r>
            <a:r>
              <a:rPr spc="-30" dirty="0"/>
              <a:t>higher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05180" y="6436060"/>
            <a:ext cx="8636635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velocities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summer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and lower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velocities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2700" spc="-50" dirty="0">
                <a:solidFill>
                  <a:srgbClr val="FFFFFF"/>
                </a:solidFill>
                <a:latin typeface="Roboto"/>
                <a:cs typeface="Roboto"/>
              </a:rPr>
              <a:t>winter.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This 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seasonal variability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attributed to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seasonal</a:t>
            </a:r>
            <a:r>
              <a:rPr sz="2700" spc="-2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variations 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2700" spc="-40" dirty="0">
                <a:solidFill>
                  <a:srgbClr val="FFFFFF"/>
                </a:solidFill>
                <a:latin typeface="Roboto"/>
                <a:cs typeface="Roboto"/>
              </a:rPr>
              <a:t>temperature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precipitation,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which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affect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the flow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of 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ice</a:t>
            </a:r>
            <a:endParaRPr sz="270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8" name="object 8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9800" y="920750"/>
            <a:ext cx="50526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55" dirty="0">
                <a:solidFill>
                  <a:srgbClr val="FFFFFF"/>
                </a:solidFill>
                <a:latin typeface="Georgia"/>
                <a:cs typeface="Georgia"/>
              </a:rPr>
              <a:t>Future</a:t>
            </a:r>
            <a:r>
              <a:rPr sz="5400" b="1" spc="-1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5400" b="1" spc="-140" dirty="0">
                <a:solidFill>
                  <a:srgbClr val="FFFFFF"/>
                </a:solidFill>
                <a:latin typeface="Georgia"/>
                <a:cs typeface="Georgia"/>
              </a:rPr>
              <a:t>Works:</a:t>
            </a:r>
            <a:endParaRPr sz="5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9800" y="3096702"/>
            <a:ext cx="16054705" cy="3225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6000" spc="-65" dirty="0">
                <a:solidFill>
                  <a:srgbClr val="FFFFFF"/>
                </a:solidFill>
                <a:latin typeface="Roboto"/>
                <a:cs typeface="Roboto"/>
              </a:rPr>
              <a:t>We </a:t>
            </a:r>
            <a:r>
              <a:rPr sz="6000" spc="-30" dirty="0">
                <a:solidFill>
                  <a:srgbClr val="FFFFFF"/>
                </a:solidFill>
                <a:latin typeface="Roboto"/>
                <a:cs typeface="Roboto"/>
              </a:rPr>
              <a:t>will </a:t>
            </a:r>
            <a:r>
              <a:rPr sz="6000" spc="-40" dirty="0">
                <a:solidFill>
                  <a:srgbClr val="FFFFFF"/>
                </a:solidFill>
                <a:latin typeface="Roboto"/>
                <a:cs typeface="Roboto"/>
              </a:rPr>
              <a:t>validate </a:t>
            </a:r>
            <a:r>
              <a:rPr sz="6000" spc="-25" dirty="0">
                <a:solidFill>
                  <a:srgbClr val="FFFFFF"/>
                </a:solidFill>
                <a:latin typeface="Roboto"/>
                <a:cs typeface="Roboto"/>
              </a:rPr>
              <a:t>our </a:t>
            </a:r>
            <a:r>
              <a:rPr sz="6000" spc="-45" dirty="0">
                <a:solidFill>
                  <a:srgbClr val="FFFFFF"/>
                </a:solidFill>
                <a:latin typeface="Roboto"/>
                <a:cs typeface="Roboto"/>
              </a:rPr>
              <a:t>results </a:t>
            </a:r>
            <a:r>
              <a:rPr sz="6000" spc="-35" dirty="0">
                <a:solidFill>
                  <a:srgbClr val="FFFFFF"/>
                </a:solidFill>
                <a:latin typeface="Roboto"/>
                <a:cs typeface="Roboto"/>
              </a:rPr>
              <a:t>using </a:t>
            </a:r>
            <a:r>
              <a:rPr sz="6000" spc="-45" dirty="0">
                <a:solidFill>
                  <a:srgbClr val="FFFFFF"/>
                </a:solidFill>
                <a:latin typeface="Roboto"/>
                <a:cs typeface="Roboto"/>
              </a:rPr>
              <a:t>three </a:t>
            </a:r>
            <a:r>
              <a:rPr sz="6000" spc="-30" dirty="0">
                <a:solidFill>
                  <a:srgbClr val="FFFFFF"/>
                </a:solidFill>
                <a:latin typeface="Roboto"/>
                <a:cs typeface="Roboto"/>
              </a:rPr>
              <a:t>pass</a:t>
            </a:r>
            <a:r>
              <a:rPr sz="6000" spc="-2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6000" spc="-25" dirty="0">
                <a:solidFill>
                  <a:srgbClr val="FFFFFF"/>
                </a:solidFill>
                <a:latin typeface="Roboto"/>
                <a:cs typeface="Roboto"/>
              </a:rPr>
              <a:t>and  two </a:t>
            </a:r>
            <a:r>
              <a:rPr sz="6000" spc="-30" dirty="0">
                <a:solidFill>
                  <a:srgbClr val="FFFFFF"/>
                </a:solidFill>
                <a:latin typeface="Roboto"/>
                <a:cs typeface="Roboto"/>
              </a:rPr>
              <a:t>pass </a:t>
            </a:r>
            <a:r>
              <a:rPr sz="6000" spc="-40" dirty="0">
                <a:solidFill>
                  <a:srgbClr val="FFFFFF"/>
                </a:solidFill>
                <a:latin typeface="Roboto"/>
                <a:cs typeface="Roboto"/>
              </a:rPr>
              <a:t>interferometery </a:t>
            </a:r>
            <a:r>
              <a:rPr sz="6000" spc="-35" dirty="0">
                <a:solidFill>
                  <a:srgbClr val="FFFFFF"/>
                </a:solidFill>
                <a:latin typeface="Roboto"/>
                <a:cs typeface="Roboto"/>
              </a:rPr>
              <a:t>techniques </a:t>
            </a:r>
            <a:r>
              <a:rPr sz="60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6000" spc="-40" dirty="0">
                <a:solidFill>
                  <a:srgbClr val="FFFFFF"/>
                </a:solidFill>
                <a:latin typeface="Roboto"/>
                <a:cs typeface="Roboto"/>
              </a:rPr>
              <a:t>we'll  validate </a:t>
            </a:r>
            <a:r>
              <a:rPr sz="6000" spc="-25" dirty="0">
                <a:solidFill>
                  <a:srgbClr val="FFFFFF"/>
                </a:solidFill>
                <a:latin typeface="Roboto"/>
                <a:cs typeface="Roboto"/>
              </a:rPr>
              <a:t>our </a:t>
            </a:r>
            <a:r>
              <a:rPr sz="6000" spc="-30" dirty="0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sz="6000" spc="-35" dirty="0">
                <a:solidFill>
                  <a:srgbClr val="FFFFFF"/>
                </a:solidFill>
                <a:latin typeface="Roboto"/>
                <a:cs typeface="Roboto"/>
              </a:rPr>
              <a:t>by field dataset</a:t>
            </a:r>
            <a:r>
              <a:rPr sz="6000" spc="-2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6000" spc="-30" dirty="0">
                <a:solidFill>
                  <a:srgbClr val="FFFFFF"/>
                </a:solidFill>
                <a:latin typeface="Roboto"/>
                <a:cs typeface="Roboto"/>
              </a:rPr>
              <a:t>also.</a:t>
            </a:r>
            <a:endParaRPr sz="60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920750"/>
            <a:ext cx="41414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R</a:t>
            </a:r>
            <a:r>
              <a:rPr spc="114" dirty="0"/>
              <a:t>e</a:t>
            </a:r>
            <a:r>
              <a:rPr spc="25" dirty="0"/>
              <a:t>f</a:t>
            </a:r>
            <a:r>
              <a:rPr spc="114" dirty="0"/>
              <a:t>e</a:t>
            </a:r>
            <a:r>
              <a:rPr spc="-265" dirty="0"/>
              <a:t>r</a:t>
            </a:r>
            <a:r>
              <a:rPr spc="114" dirty="0"/>
              <a:t>e</a:t>
            </a:r>
            <a:r>
              <a:rPr spc="-90" dirty="0"/>
              <a:t>n</a:t>
            </a:r>
            <a:r>
              <a:rPr spc="155" dirty="0"/>
              <a:t>c</a:t>
            </a:r>
            <a:r>
              <a:rPr spc="114" dirty="0"/>
              <a:t>e</a:t>
            </a:r>
            <a:r>
              <a:rPr spc="-295" dirty="0"/>
              <a:t>s</a:t>
            </a:r>
            <a:r>
              <a:rPr spc="-365" dirty="0"/>
              <a:t>:</a:t>
            </a:r>
          </a:p>
        </p:txBody>
      </p:sp>
      <p:sp>
        <p:nvSpPr>
          <p:cNvPr id="3" name="object 3"/>
          <p:cNvSpPr/>
          <p:nvPr/>
        </p:nvSpPr>
        <p:spPr>
          <a:xfrm>
            <a:off x="1443799" y="2842285"/>
            <a:ext cx="14933930" cy="4892675"/>
          </a:xfrm>
          <a:custGeom>
            <a:avLst/>
            <a:gdLst/>
            <a:ahLst/>
            <a:cxnLst/>
            <a:rect l="l" t="t" r="r" b="b"/>
            <a:pathLst>
              <a:path w="14933930" h="4892675">
                <a:moveTo>
                  <a:pt x="5975274" y="0"/>
                </a:moveTo>
                <a:lnTo>
                  <a:pt x="2124430" y="0"/>
                </a:lnTo>
                <a:lnTo>
                  <a:pt x="0" y="0"/>
                </a:lnTo>
                <a:lnTo>
                  <a:pt x="0" y="28575"/>
                </a:lnTo>
                <a:lnTo>
                  <a:pt x="2124430" y="28575"/>
                </a:lnTo>
                <a:lnTo>
                  <a:pt x="5975274" y="28575"/>
                </a:lnTo>
                <a:lnTo>
                  <a:pt x="5975274" y="0"/>
                </a:lnTo>
                <a:close/>
              </a:path>
              <a:path w="14933930" h="4892675">
                <a:moveTo>
                  <a:pt x="7042823" y="4863909"/>
                </a:moveTo>
                <a:lnTo>
                  <a:pt x="5546966" y="4863909"/>
                </a:lnTo>
                <a:lnTo>
                  <a:pt x="5249723" y="4863909"/>
                </a:lnTo>
                <a:lnTo>
                  <a:pt x="1541259" y="4863909"/>
                </a:lnTo>
                <a:lnTo>
                  <a:pt x="0" y="4863909"/>
                </a:lnTo>
                <a:lnTo>
                  <a:pt x="0" y="4892484"/>
                </a:lnTo>
                <a:lnTo>
                  <a:pt x="1541259" y="4892484"/>
                </a:lnTo>
                <a:lnTo>
                  <a:pt x="5249723" y="4892484"/>
                </a:lnTo>
                <a:lnTo>
                  <a:pt x="5546966" y="4892484"/>
                </a:lnTo>
                <a:lnTo>
                  <a:pt x="7042823" y="4892484"/>
                </a:lnTo>
                <a:lnTo>
                  <a:pt x="7042823" y="4863909"/>
                </a:lnTo>
                <a:close/>
              </a:path>
              <a:path w="14933930" h="4892675">
                <a:moveTo>
                  <a:pt x="14929676" y="1113917"/>
                </a:moveTo>
                <a:lnTo>
                  <a:pt x="14929676" y="1113917"/>
                </a:lnTo>
                <a:lnTo>
                  <a:pt x="0" y="1113917"/>
                </a:lnTo>
                <a:lnTo>
                  <a:pt x="0" y="1142492"/>
                </a:lnTo>
                <a:lnTo>
                  <a:pt x="14929676" y="1142492"/>
                </a:lnTo>
                <a:lnTo>
                  <a:pt x="14929676" y="1113917"/>
                </a:lnTo>
                <a:close/>
              </a:path>
              <a:path w="14933930" h="4892675">
                <a:moveTo>
                  <a:pt x="14933867" y="2686659"/>
                </a:moveTo>
                <a:lnTo>
                  <a:pt x="14933867" y="2686659"/>
                </a:lnTo>
                <a:lnTo>
                  <a:pt x="0" y="2686659"/>
                </a:lnTo>
                <a:lnTo>
                  <a:pt x="0" y="2715234"/>
                </a:lnTo>
                <a:lnTo>
                  <a:pt x="14933867" y="2715234"/>
                </a:lnTo>
                <a:lnTo>
                  <a:pt x="14933867" y="26866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9800" y="2467631"/>
            <a:ext cx="15454630" cy="5300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u="heavy" spc="-6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70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htt</a:t>
            </a:r>
            <a:r>
              <a:rPr sz="2700" spc="-40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ps://scihub.copernicus.eu/dhus/#/home</a:t>
            </a:r>
            <a:endParaRPr sz="27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700" u="heavy" spc="-6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70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htt</a:t>
            </a:r>
            <a:r>
              <a:rPr sz="2700" spc="-40" dirty="0">
                <a:solidFill>
                  <a:srgbClr val="FFFFFF"/>
                </a:solidFill>
                <a:latin typeface="Roboto"/>
                <a:cs typeface="Roboto"/>
                <a:hlinkClick r:id="rId3"/>
              </a:rPr>
              <a:t>ps://www.researchgate.net/publication/329004897_Mapping_Surface_Flow_Velocities_of_Siachen_a</a:t>
            </a:r>
            <a:endParaRPr sz="2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700" u="heavy" spc="-6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70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nd_Gan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  <a:hlinkClick r:id="rId3"/>
              </a:rPr>
              <a:t>g</a:t>
            </a:r>
            <a:r>
              <a:rPr sz="270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otri_Glaciers_Using_TerraSAR-X_and_Sentinel-1A_Data_by_Intensity_Tracking</a:t>
            </a:r>
            <a:endParaRPr sz="2700">
              <a:latin typeface="Roboto"/>
              <a:cs typeface="Roboto"/>
            </a:endParaRPr>
          </a:p>
          <a:p>
            <a:pPr marL="12700" marR="5080">
              <a:lnSpc>
                <a:spcPct val="244300"/>
              </a:lnSpc>
              <a:spcBef>
                <a:spcPts val="420"/>
              </a:spcBef>
            </a:pPr>
            <a:r>
              <a:rPr sz="2700" u="heavy" spc="-6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270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4"/>
              </a:rPr>
              <a:t>htt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  <a:hlinkClick r:id="rId4"/>
              </a:rPr>
              <a:t>ps://asf.alaska.edu/how-to/data-recipes/how-to-create-glacier-velocity-maps-with-sentinel-1-toolbox/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Roboto"/>
                <a:cs typeface="Roboto"/>
              </a:rPr>
              <a:t>https://</a:t>
            </a:r>
            <a:r>
              <a:rPr sz="2700" spc="-45" dirty="0">
                <a:solidFill>
                  <a:srgbClr val="FFFFFF"/>
                </a:solidFill>
                <a:latin typeface="Roboto"/>
                <a:cs typeface="Roboto"/>
                <a:hlinkClick r:id="rId5"/>
              </a:rPr>
              <a:t>www.youtube.com/watch?v=s7QzI2YEEJU</a:t>
            </a:r>
            <a:endParaRPr sz="27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2700" u="heavy" spc="-6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sz="2700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6"/>
              </a:rPr>
              <a:t>htt</a:t>
            </a:r>
            <a:r>
              <a:rPr sz="2700" spc="-45" dirty="0">
                <a:solidFill>
                  <a:srgbClr val="FFFFFF"/>
                </a:solidFill>
                <a:latin typeface="Roboto"/>
                <a:cs typeface="Roboto"/>
                <a:hlinkClick r:id="rId6"/>
              </a:rPr>
              <a:t>ps://www.youtube.com/watch?v=HjCpMstVTVo</a:t>
            </a:r>
            <a:endParaRPr sz="2700">
              <a:latin typeface="Roboto"/>
              <a:cs typeface="Robo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6" name="object 6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5990" y="6785209"/>
            <a:ext cx="754888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800" spc="155" dirty="0"/>
              <a:t>Thank</a:t>
            </a:r>
            <a:r>
              <a:rPr sz="10800" spc="-300" dirty="0"/>
              <a:t> </a:t>
            </a:r>
            <a:r>
              <a:rPr sz="10800" spc="75" dirty="0"/>
              <a:t>you</a:t>
            </a:r>
            <a:endParaRPr sz="10800"/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920750"/>
            <a:ext cx="45021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9800" y="1988384"/>
            <a:ext cx="16268700" cy="777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Importance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Glacier's</a:t>
            </a:r>
            <a:r>
              <a:rPr sz="3150" spc="-1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:</a:t>
            </a:r>
            <a:endParaRPr sz="3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Roboto"/>
              <a:cs typeface="Roboto"/>
            </a:endParaRPr>
          </a:p>
          <a:p>
            <a:pPr marL="12700" marR="356870">
              <a:lnSpc>
                <a:spcPct val="125000"/>
              </a:lnSpc>
            </a:pP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are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an important 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part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our </a:t>
            </a:r>
            <a:r>
              <a:rPr sz="3150" spc="-45" dirty="0">
                <a:solidFill>
                  <a:srgbClr val="FFFFFF"/>
                </a:solidFill>
                <a:latin typeface="Roboto"/>
                <a:cs typeface="Roboto"/>
              </a:rPr>
              <a:t>planet's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ecosystem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play 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crucial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role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3150" spc="-4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regulating 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60" dirty="0">
                <a:solidFill>
                  <a:srgbClr val="FFFFFF"/>
                </a:solidFill>
                <a:latin typeface="Roboto"/>
                <a:cs typeface="Roboto"/>
              </a:rPr>
              <a:t>Earth's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climate. Glacier </a:t>
            </a:r>
            <a:r>
              <a:rPr sz="3150" spc="-50" dirty="0">
                <a:solidFill>
                  <a:srgbClr val="FFFFFF"/>
                </a:solidFill>
                <a:latin typeface="Roboto"/>
                <a:cs typeface="Roboto"/>
              </a:rPr>
              <a:t>velocity,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which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refers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speed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at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which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move,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an  important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parameter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that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helps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us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understand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how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respond to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changing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environmental</a:t>
            </a:r>
            <a:r>
              <a:rPr sz="315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conditions.</a:t>
            </a:r>
            <a:endParaRPr sz="3150">
              <a:latin typeface="Roboto"/>
              <a:cs typeface="Roboto"/>
            </a:endParaRPr>
          </a:p>
          <a:p>
            <a:pPr marL="12700" marR="5080">
              <a:lnSpc>
                <a:spcPct val="125000"/>
              </a:lnSpc>
              <a:spcBef>
                <a:spcPts val="1865"/>
              </a:spcBef>
            </a:pP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Furthermore, glacier velocity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can also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have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important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implications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for human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populations  living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close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proximity to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glaciers. Rapidly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moving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can cause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glacial outburst</a:t>
            </a:r>
            <a:r>
              <a:rPr sz="3150" spc="-3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floods, 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which can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be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devastating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for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nearby communities.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By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monitoring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 </a:t>
            </a:r>
            <a:r>
              <a:rPr sz="3150" spc="-50" dirty="0">
                <a:solidFill>
                  <a:srgbClr val="FFFFFF"/>
                </a:solidFill>
                <a:latin typeface="Roboto"/>
                <a:cs typeface="Roboto"/>
              </a:rPr>
              <a:t>velocity,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researchers 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can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better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predict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prepare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for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these</a:t>
            </a:r>
            <a:r>
              <a:rPr sz="3150" spc="-2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events.</a:t>
            </a:r>
            <a:endParaRPr sz="3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Roboto"/>
              <a:cs typeface="Roboto"/>
            </a:endParaRPr>
          </a:p>
          <a:p>
            <a:pPr marL="12700" marR="1821814">
              <a:lnSpc>
                <a:spcPct val="125000"/>
              </a:lnSpc>
            </a:pP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Overall,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study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 velocity using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microwave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crucial aspect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understanding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behavior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their impact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60" dirty="0">
                <a:solidFill>
                  <a:srgbClr val="FFFFFF"/>
                </a:solidFill>
                <a:latin typeface="Roboto"/>
                <a:cs typeface="Roboto"/>
              </a:rPr>
              <a:t>Earth's</a:t>
            </a:r>
            <a:r>
              <a:rPr sz="3150" spc="-2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environment.</a:t>
            </a:r>
            <a:endParaRPr sz="315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6"/>
            <a:ext cx="772160" cy="343535"/>
            <a:chOff x="205354" y="9668726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7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9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920750"/>
            <a:ext cx="37668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Objective</a:t>
            </a:r>
            <a:r>
              <a:rPr spc="-170" dirty="0"/>
              <a:t> </a:t>
            </a:r>
            <a:r>
              <a:rPr spc="-365"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9800" y="2148853"/>
            <a:ext cx="16101694" cy="4740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objective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studying glacier velocity using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microwave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to accurately measure</a:t>
            </a:r>
            <a:r>
              <a:rPr sz="3150" spc="-3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understand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speed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at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which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are moving over</a:t>
            </a:r>
            <a:r>
              <a:rPr sz="3150" spc="-30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time.</a:t>
            </a:r>
            <a:endParaRPr sz="3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Roboto"/>
              <a:cs typeface="Roboto"/>
            </a:endParaRPr>
          </a:p>
          <a:p>
            <a:pPr marL="12700" marR="34925">
              <a:lnSpc>
                <a:spcPct val="125000"/>
              </a:lnSpc>
            </a:pP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This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information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can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provide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important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insights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into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dynamics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behavior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glaciers, 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such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as how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they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respond to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changes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temperature,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precipitation,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other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environmental  factors.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By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studying glacier velocity using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microwave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data,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scientists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can also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better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predict 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assess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potential impacts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glacier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movement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sea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level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rise and water</a:t>
            </a:r>
            <a:r>
              <a:rPr sz="3150" spc="-4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resources, 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well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as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improve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our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understanding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climate change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its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effects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3150" spc="-4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planet.</a:t>
            </a:r>
            <a:endParaRPr sz="315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08346" y="4242248"/>
            <a:ext cx="427355" cy="18167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Background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8407" y="616669"/>
            <a:ext cx="50120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0" dirty="0"/>
              <a:t>Background:</a:t>
            </a:r>
            <a:endParaRPr sz="6000"/>
          </a:p>
        </p:txBody>
      </p:sp>
      <p:grpSp>
        <p:nvGrpSpPr>
          <p:cNvPr id="4" name="object 4"/>
          <p:cNvGrpSpPr/>
          <p:nvPr/>
        </p:nvGrpSpPr>
        <p:grpSpPr>
          <a:xfrm>
            <a:off x="205354" y="1763"/>
            <a:ext cx="16957040" cy="10287000"/>
            <a:chOff x="205354" y="1763"/>
            <a:chExt cx="16957040" cy="10287000"/>
          </a:xfrm>
        </p:grpSpPr>
        <p:sp>
          <p:nvSpPr>
            <p:cNvPr id="5" name="object 5"/>
            <p:cNvSpPr/>
            <p:nvPr/>
          </p:nvSpPr>
          <p:spPr>
            <a:xfrm>
              <a:off x="17157124" y="1763"/>
              <a:ext cx="0" cy="10287000"/>
            </a:xfrm>
            <a:custGeom>
              <a:avLst/>
              <a:gdLst/>
              <a:ahLst/>
              <a:cxnLst/>
              <a:rect l="l" t="t" r="r" b="b"/>
              <a:pathLst>
                <a:path h="10287000">
                  <a:moveTo>
                    <a:pt x="0" y="0"/>
                  </a:moveTo>
                  <a:lnTo>
                    <a:pt x="0" y="10287000"/>
                  </a:lnTo>
                </a:path>
              </a:pathLst>
            </a:custGeom>
            <a:ln w="9525">
              <a:solidFill>
                <a:srgbClr val="5F60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1067" y="9674440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829" y="9789409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1067" y="9674440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83981" y="2337314"/>
            <a:ext cx="15524480" cy="71513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3825" marR="5080">
              <a:lnSpc>
                <a:spcPct val="116599"/>
              </a:lnSpc>
              <a:spcBef>
                <a:spcPts val="114"/>
              </a:spcBef>
              <a:tabLst>
                <a:tab pos="2367915" algn="l"/>
              </a:tabLst>
            </a:pP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Microwave</a:t>
            </a:r>
            <a:r>
              <a:rPr sz="3150" spc="-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b="1" u="heavy" spc="-20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R</a:t>
            </a:r>
            <a:r>
              <a:rPr sz="3150" b="1" spc="-2014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	</a:t>
            </a:r>
            <a:r>
              <a:rPr sz="3150" b="1" u="heavy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emote </a:t>
            </a:r>
            <a:r>
              <a:rPr sz="315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2"/>
              </a:rPr>
              <a:t>Sensin</a:t>
            </a:r>
            <a:r>
              <a:rPr sz="3150" b="1" spc="-35" dirty="0">
                <a:solidFill>
                  <a:srgbClr val="FFFFFF"/>
                </a:solidFill>
                <a:latin typeface="Roboto"/>
                <a:cs typeface="Roboto"/>
                <a:hlinkClick r:id="rId2"/>
              </a:rPr>
              <a:t>g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(RS)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uses </a:t>
            </a:r>
            <a:r>
              <a:rPr sz="3150" b="1" u="heavy" spc="-17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</a:rPr>
              <a:t>E</a:t>
            </a:r>
            <a:r>
              <a:rPr sz="3150" b="1" spc="980" dirty="0">
                <a:solidFill>
                  <a:srgbClr val="FFFFFF"/>
                </a:solidFill>
                <a:latin typeface="Roboto"/>
                <a:cs typeface="Roboto"/>
                <a:hlinkClick r:id="rId3"/>
              </a:rPr>
              <a:t> </a:t>
            </a:r>
            <a:r>
              <a:rPr sz="31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lectroma</a:t>
            </a:r>
            <a:r>
              <a:rPr sz="3150" b="1" spc="-40" dirty="0">
                <a:solidFill>
                  <a:srgbClr val="FFFFFF"/>
                </a:solidFill>
                <a:latin typeface="Roboto"/>
                <a:cs typeface="Roboto"/>
                <a:hlinkClick r:id="rId3"/>
              </a:rPr>
              <a:t>g</a:t>
            </a:r>
            <a:r>
              <a:rPr sz="31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cs typeface="Roboto"/>
                <a:hlinkClick r:id="rId3"/>
              </a:rPr>
              <a:t>netic radiation</a:t>
            </a:r>
            <a:r>
              <a:rPr sz="3150" b="1" spc="-40" dirty="0">
                <a:solidFill>
                  <a:srgbClr val="FFFFFF"/>
                </a:solidFill>
                <a:latin typeface="Roboto"/>
                <a:cs typeface="Roboto"/>
                <a:hlinkClick r:id="rId3"/>
              </a:rPr>
              <a:t>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with 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wavelength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between 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1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mm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3150" spc="-5" dirty="0">
                <a:solidFill>
                  <a:srgbClr val="FFFFFF"/>
                </a:solidFill>
                <a:latin typeface="Roboto"/>
                <a:cs typeface="Roboto"/>
              </a:rPr>
              <a:t>1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meter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frequency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interval from 40,000 to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300 Hz.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This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covers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longest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wavelengths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used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for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remote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sensing.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Due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greater wavelength compared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to visible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150" spc="-45" dirty="0">
                <a:solidFill>
                  <a:srgbClr val="FFFFFF"/>
                </a:solidFill>
                <a:latin typeface="Roboto"/>
                <a:cs typeface="Roboto"/>
              </a:rPr>
              <a:t>infrared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radiation, microwaves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exhibit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important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property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3150" spc="-3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penetrating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clouds,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fog,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possible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ash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or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powder</a:t>
            </a:r>
            <a:r>
              <a:rPr sz="3150" spc="-28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45" dirty="0">
                <a:solidFill>
                  <a:srgbClr val="FFFFFF"/>
                </a:solidFill>
                <a:latin typeface="Roboto"/>
                <a:cs typeface="Roboto"/>
              </a:rPr>
              <a:t>coverages.</a:t>
            </a:r>
            <a:endParaRPr sz="3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Roboto"/>
              <a:cs typeface="Roboto"/>
            </a:endParaRPr>
          </a:p>
          <a:p>
            <a:pPr marL="125730" marR="840105">
              <a:lnSpc>
                <a:spcPct val="116399"/>
              </a:lnSpc>
            </a:pP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Microwave remote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sensing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valuable tool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for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estimating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velocity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moving  objects,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such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as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ocean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currents,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ice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floes,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even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vehicles.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this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project,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we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utilized Synthetic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Aperture Radar (SAR) data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from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5" dirty="0">
                <a:solidFill>
                  <a:srgbClr val="13E4BA"/>
                </a:solidFill>
                <a:latin typeface="Roboto"/>
                <a:cs typeface="Roboto"/>
              </a:rPr>
              <a:t>Sentinel-1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satellite to</a:t>
            </a:r>
            <a:r>
              <a:rPr sz="3150" spc="-3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estimate 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velocity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target</a:t>
            </a:r>
            <a:r>
              <a:rPr sz="3150" spc="-2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area.</a:t>
            </a:r>
            <a:endParaRPr sz="3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0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3550" spc="165" dirty="0">
                <a:solidFill>
                  <a:srgbClr val="D6DD3D"/>
                </a:solidFill>
                <a:latin typeface="Arial"/>
                <a:cs typeface="Arial"/>
              </a:rPr>
              <a:t>Note:</a:t>
            </a:r>
            <a:r>
              <a:rPr sz="3550" spc="3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550" spc="125" dirty="0">
                <a:solidFill>
                  <a:srgbClr val="D6DD3D"/>
                </a:solidFill>
                <a:latin typeface="Arial"/>
                <a:cs typeface="Arial"/>
              </a:rPr>
              <a:t>Here</a:t>
            </a:r>
            <a:r>
              <a:rPr sz="3550" spc="3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550" spc="85" dirty="0">
                <a:solidFill>
                  <a:srgbClr val="D6DD3D"/>
                </a:solidFill>
                <a:latin typeface="Arial"/>
                <a:cs typeface="Arial"/>
              </a:rPr>
              <a:t>we</a:t>
            </a:r>
            <a:r>
              <a:rPr sz="3550" spc="3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550" spc="30" dirty="0">
                <a:solidFill>
                  <a:srgbClr val="D6DD3D"/>
                </a:solidFill>
                <a:latin typeface="Arial"/>
                <a:cs typeface="Arial"/>
              </a:rPr>
              <a:t>are</a:t>
            </a:r>
            <a:r>
              <a:rPr sz="3550" spc="3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550" spc="80" dirty="0">
                <a:solidFill>
                  <a:srgbClr val="D6DD3D"/>
                </a:solidFill>
                <a:latin typeface="Arial"/>
                <a:cs typeface="Arial"/>
              </a:rPr>
              <a:t>using</a:t>
            </a:r>
            <a:r>
              <a:rPr sz="3550" spc="3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550" spc="150" dirty="0">
                <a:solidFill>
                  <a:srgbClr val="D6DD3D"/>
                </a:solidFill>
                <a:latin typeface="Arial"/>
                <a:cs typeface="Arial"/>
              </a:rPr>
              <a:t>the</a:t>
            </a:r>
            <a:r>
              <a:rPr sz="3550" spc="3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550" spc="200" dirty="0">
                <a:solidFill>
                  <a:srgbClr val="D6DD3D"/>
                </a:solidFill>
                <a:latin typeface="Arial"/>
                <a:cs typeface="Arial"/>
              </a:rPr>
              <a:t>Rink</a:t>
            </a:r>
            <a:r>
              <a:rPr sz="3550" spc="40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550" spc="100" dirty="0">
                <a:solidFill>
                  <a:srgbClr val="D6DD3D"/>
                </a:solidFill>
                <a:latin typeface="Arial"/>
                <a:cs typeface="Arial"/>
              </a:rPr>
              <a:t>Glaciers</a:t>
            </a:r>
            <a:r>
              <a:rPr sz="3550" spc="3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550" spc="110" dirty="0">
                <a:solidFill>
                  <a:srgbClr val="D6DD3D"/>
                </a:solidFill>
                <a:latin typeface="Arial"/>
                <a:cs typeface="Arial"/>
              </a:rPr>
              <a:t>data</a:t>
            </a:r>
            <a:r>
              <a:rPr sz="3550" spc="3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550" spc="215" dirty="0">
                <a:solidFill>
                  <a:srgbClr val="D6DD3D"/>
                </a:solidFill>
                <a:latin typeface="Arial"/>
                <a:cs typeface="Arial"/>
              </a:rPr>
              <a:t>for</a:t>
            </a:r>
            <a:r>
              <a:rPr sz="3550" spc="3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550" spc="145" dirty="0">
                <a:solidFill>
                  <a:srgbClr val="D6DD3D"/>
                </a:solidFill>
                <a:latin typeface="Arial"/>
                <a:cs typeface="Arial"/>
              </a:rPr>
              <a:t>velocity</a:t>
            </a:r>
            <a:r>
              <a:rPr sz="3550" spc="35" dirty="0">
                <a:solidFill>
                  <a:srgbClr val="D6DD3D"/>
                </a:solidFill>
                <a:latin typeface="Arial"/>
                <a:cs typeface="Arial"/>
              </a:rPr>
              <a:t> </a:t>
            </a:r>
            <a:r>
              <a:rPr sz="3550" spc="150" dirty="0">
                <a:solidFill>
                  <a:srgbClr val="D6DD3D"/>
                </a:solidFill>
                <a:latin typeface="Arial"/>
                <a:cs typeface="Arial"/>
              </a:rPr>
              <a:t>estimation</a:t>
            </a:r>
            <a:endParaRPr sz="3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8370" y="1508577"/>
              <a:ext cx="7991490" cy="40004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4000" y="5503407"/>
              <a:ext cx="8534399" cy="38290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9800" y="1381973"/>
            <a:ext cx="14020800" cy="8561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93480" marR="58419">
              <a:lnSpc>
                <a:spcPct val="125000"/>
              </a:lnSpc>
              <a:spcBef>
                <a:spcPts val="100"/>
              </a:spcBef>
            </a:pPr>
            <a:r>
              <a:rPr sz="3000" spc="200" dirty="0">
                <a:solidFill>
                  <a:srgbClr val="FFFFFF"/>
                </a:solidFill>
                <a:latin typeface="Arial"/>
                <a:cs typeface="Arial"/>
              </a:rPr>
              <a:t>Microwave</a:t>
            </a:r>
            <a:r>
              <a:rPr sz="30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25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0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0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204" dirty="0">
                <a:solidFill>
                  <a:srgbClr val="FFFFFF"/>
                </a:solidFill>
                <a:latin typeface="Arial"/>
                <a:cs typeface="Arial"/>
              </a:rPr>
              <a:t>useful  </a:t>
            </a:r>
            <a:r>
              <a:rPr sz="3000" spc="245" dirty="0">
                <a:solidFill>
                  <a:srgbClr val="FFFFFF"/>
                </a:solidFill>
                <a:latin typeface="Arial"/>
                <a:cs typeface="Arial"/>
              </a:rPr>
              <a:t>tool </a:t>
            </a:r>
            <a:r>
              <a:rPr sz="3000" spc="47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3000" spc="210" dirty="0">
                <a:solidFill>
                  <a:srgbClr val="FFFFFF"/>
                </a:solidFill>
                <a:latin typeface="Arial"/>
                <a:cs typeface="Arial"/>
              </a:rPr>
              <a:t>measuring </a:t>
            </a:r>
            <a:r>
              <a:rPr sz="3000" spc="220" dirty="0">
                <a:solidFill>
                  <a:srgbClr val="FFFFFF"/>
                </a:solidFill>
                <a:latin typeface="Arial"/>
                <a:cs typeface="Arial"/>
              </a:rPr>
              <a:t>glacier  </a:t>
            </a:r>
            <a:r>
              <a:rPr sz="3000" spc="160" dirty="0">
                <a:solidFill>
                  <a:srgbClr val="FFFFFF"/>
                </a:solidFill>
                <a:latin typeface="Arial"/>
                <a:cs typeface="Arial"/>
              </a:rPr>
              <a:t>velocity, </a:t>
            </a:r>
            <a:r>
              <a:rPr sz="3000" spc="13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000" spc="30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Arial"/>
                <a:cs typeface="Arial"/>
              </a:rPr>
              <a:t>Sentinel  </a:t>
            </a:r>
            <a:r>
              <a:rPr sz="3000" spc="150" dirty="0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sz="3000" spc="260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r>
              <a:rPr sz="3000" spc="-4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10" dirty="0">
                <a:solidFill>
                  <a:srgbClr val="FFFFFF"/>
                </a:solidFill>
                <a:latin typeface="Arial"/>
                <a:cs typeface="Arial"/>
              </a:rPr>
              <a:t>(SNAP)  </a:t>
            </a:r>
            <a:r>
              <a:rPr sz="3000" spc="360" dirty="0">
                <a:solidFill>
                  <a:srgbClr val="FFFFFF"/>
                </a:solidFill>
                <a:latin typeface="Arial"/>
                <a:cs typeface="Arial"/>
              </a:rPr>
              <a:t>software </a:t>
            </a:r>
            <a:r>
              <a:rPr sz="3000" spc="165" dirty="0">
                <a:solidFill>
                  <a:srgbClr val="FFFFFF"/>
                </a:solidFill>
                <a:latin typeface="Arial"/>
                <a:cs typeface="Arial"/>
              </a:rPr>
              <a:t>can be </a:t>
            </a:r>
            <a:r>
              <a:rPr sz="3000" spc="170" dirty="0">
                <a:solidFill>
                  <a:srgbClr val="FFFFFF"/>
                </a:solidFill>
                <a:latin typeface="Arial"/>
                <a:cs typeface="Arial"/>
              </a:rPr>
              <a:t>used </a:t>
            </a:r>
            <a:r>
              <a:rPr sz="3000" spc="39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3000" spc="275" dirty="0">
                <a:solidFill>
                  <a:srgbClr val="FFFFFF"/>
                </a:solidFill>
                <a:latin typeface="Arial"/>
                <a:cs typeface="Arial"/>
              </a:rPr>
              <a:t>process this</a:t>
            </a:r>
            <a:r>
              <a:rPr sz="3000" spc="-5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Arial"/>
              <a:cs typeface="Arial"/>
            </a:endParaRPr>
          </a:p>
          <a:p>
            <a:pPr marL="397510" marR="6482080" indent="-385445">
              <a:lnSpc>
                <a:spcPct val="125000"/>
              </a:lnSpc>
              <a:buClr>
                <a:srgbClr val="5F6078"/>
              </a:buClr>
              <a:buFont typeface="Roboto"/>
              <a:buChar char="•"/>
              <a:tabLst>
                <a:tab pos="478790" algn="l"/>
                <a:tab pos="479425" algn="l"/>
              </a:tabLst>
            </a:pPr>
            <a:r>
              <a:rPr dirty="0"/>
              <a:t>	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The Rink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Glacier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located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the west coast</a:t>
            </a:r>
            <a:r>
              <a:rPr sz="2700" spc="-3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of 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Greenland,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it is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approximately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600 sq.km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in 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size.</a:t>
            </a:r>
            <a:endParaRPr sz="2700">
              <a:latin typeface="Roboto"/>
              <a:cs typeface="Roboto"/>
            </a:endParaRPr>
          </a:p>
          <a:p>
            <a:pPr marL="397510" marR="6252210" indent="-385445">
              <a:lnSpc>
                <a:spcPct val="125000"/>
              </a:lnSpc>
              <a:buClr>
                <a:srgbClr val="5F6078"/>
              </a:buClr>
              <a:buChar char="•"/>
              <a:tabLst>
                <a:tab pos="397510" algn="l"/>
                <a:tab pos="398145" algn="l"/>
              </a:tabLst>
            </a:pP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glacier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has been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experiencing significant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ice  mass loss due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to rising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temperatures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2700" spc="-2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melting 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ice. This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makes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it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important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monitor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its 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movement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to understand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its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response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to climate  change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predict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future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sea-level</a:t>
            </a:r>
            <a:r>
              <a:rPr sz="2700" spc="-17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rise.</a:t>
            </a:r>
            <a:endParaRPr sz="2700">
              <a:latin typeface="Roboto"/>
              <a:cs typeface="Roboto"/>
            </a:endParaRPr>
          </a:p>
          <a:p>
            <a:pPr marL="9826625">
              <a:lnSpc>
                <a:spcPts val="3095"/>
              </a:lnSpc>
            </a:pP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Rink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Glacier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Google</a:t>
            </a:r>
            <a:r>
              <a:rPr sz="2700" spc="-19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Maps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9800" y="239777"/>
            <a:ext cx="4653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-300" dirty="0">
                <a:latin typeface="Verdana"/>
                <a:cs typeface="Verdana"/>
              </a:rPr>
              <a:t>Study </a:t>
            </a:r>
            <a:r>
              <a:rPr sz="6000" b="0" spc="-165" dirty="0">
                <a:latin typeface="Verdana"/>
                <a:cs typeface="Verdana"/>
              </a:rPr>
              <a:t>Area</a:t>
            </a:r>
            <a:r>
              <a:rPr sz="6000" b="0" spc="-969" dirty="0">
                <a:latin typeface="Verdana"/>
                <a:cs typeface="Verdana"/>
              </a:rPr>
              <a:t> </a:t>
            </a:r>
            <a:r>
              <a:rPr sz="6000" b="0" spc="-1190" dirty="0">
                <a:latin typeface="Verdana"/>
                <a:cs typeface="Verdana"/>
              </a:rPr>
              <a:t>1:</a:t>
            </a:r>
            <a:endParaRPr sz="60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5354" y="6044519"/>
            <a:ext cx="15114269" cy="3967479"/>
            <a:chOff x="205354" y="6044519"/>
            <a:chExt cx="15114269" cy="3967479"/>
          </a:xfrm>
        </p:grpSpPr>
        <p:sp>
          <p:nvSpPr>
            <p:cNvPr id="9" name="object 9"/>
            <p:cNvSpPr/>
            <p:nvPr/>
          </p:nvSpPr>
          <p:spPr>
            <a:xfrm>
              <a:off x="14547737" y="6044519"/>
              <a:ext cx="771524" cy="7715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269529"/>
            <a:ext cx="43002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275" dirty="0">
                <a:latin typeface="Verdana"/>
                <a:cs typeface="Verdana"/>
              </a:rPr>
              <a:t>Study </a:t>
            </a:r>
            <a:r>
              <a:rPr b="0" spc="-145" dirty="0">
                <a:latin typeface="Verdana"/>
                <a:cs typeface="Verdana"/>
              </a:rPr>
              <a:t>Area</a:t>
            </a:r>
            <a:r>
              <a:rPr b="0" spc="-880" dirty="0">
                <a:latin typeface="Verdana"/>
                <a:cs typeface="Verdana"/>
              </a:rPr>
              <a:t> </a:t>
            </a:r>
            <a:r>
              <a:rPr b="0" spc="-640" dirty="0">
                <a:latin typeface="Verdana"/>
                <a:cs typeface="Verdana"/>
              </a:rPr>
              <a:t>2: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6669" y="1221604"/>
            <a:ext cx="17820005" cy="8712200"/>
            <a:chOff x="205354" y="1299892"/>
            <a:chExt cx="17820005" cy="8712200"/>
          </a:xfrm>
        </p:grpSpPr>
        <p:sp>
          <p:nvSpPr>
            <p:cNvPr id="4" name="object 4"/>
            <p:cNvSpPr/>
            <p:nvPr/>
          </p:nvSpPr>
          <p:spPr>
            <a:xfrm>
              <a:off x="9442887" y="4710074"/>
              <a:ext cx="8582009" cy="51339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91620" y="7793492"/>
              <a:ext cx="800099" cy="8000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5456" y="1299892"/>
              <a:ext cx="5067299" cy="85343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34581" y="1570637"/>
              <a:ext cx="990600" cy="38100"/>
            </a:xfrm>
            <a:custGeom>
              <a:avLst/>
              <a:gdLst/>
              <a:ahLst/>
              <a:cxnLst/>
              <a:rect l="l" t="t" r="r" b="b"/>
              <a:pathLst>
                <a:path w="990600" h="38100">
                  <a:moveTo>
                    <a:pt x="990600" y="0"/>
                  </a:moveTo>
                  <a:lnTo>
                    <a:pt x="990600" y="38100"/>
                  </a:lnTo>
                  <a:lnTo>
                    <a:pt x="0" y="38100"/>
                  </a:lnTo>
                  <a:lnTo>
                    <a:pt x="0" y="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97639" y="1475387"/>
              <a:ext cx="190500" cy="228600"/>
            </a:xfrm>
            <a:custGeom>
              <a:avLst/>
              <a:gdLst/>
              <a:ahLst/>
              <a:cxnLst/>
              <a:rect l="l" t="t" r="r" b="b"/>
              <a:pathLst>
                <a:path w="190500" h="228600">
                  <a:moveTo>
                    <a:pt x="190499" y="0"/>
                  </a:moveTo>
                  <a:lnTo>
                    <a:pt x="190500" y="228600"/>
                  </a:lnTo>
                  <a:lnTo>
                    <a:pt x="0" y="114300"/>
                  </a:lnTo>
                  <a:lnTo>
                    <a:pt x="190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14414" y="3301989"/>
              <a:ext cx="38100" cy="1228725"/>
            </a:xfrm>
            <a:custGeom>
              <a:avLst/>
              <a:gdLst/>
              <a:ahLst/>
              <a:cxnLst/>
              <a:rect l="l" t="t" r="r" b="b"/>
              <a:pathLst>
                <a:path w="38100" h="1228725">
                  <a:moveTo>
                    <a:pt x="38100" y="0"/>
                  </a:moveTo>
                  <a:lnTo>
                    <a:pt x="38100" y="1228724"/>
                  </a:lnTo>
                  <a:lnTo>
                    <a:pt x="0" y="1228724"/>
                  </a:lnTo>
                  <a:lnTo>
                    <a:pt x="0" y="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619164" y="4377171"/>
              <a:ext cx="228600" cy="190500"/>
            </a:xfrm>
            <a:custGeom>
              <a:avLst/>
              <a:gdLst/>
              <a:ahLst/>
              <a:cxnLst/>
              <a:rect l="l" t="t" r="r" b="b"/>
              <a:pathLst>
                <a:path w="228600" h="190500">
                  <a:moveTo>
                    <a:pt x="0" y="0"/>
                  </a:moveTo>
                  <a:lnTo>
                    <a:pt x="228600" y="0"/>
                  </a:lnTo>
                  <a:lnTo>
                    <a:pt x="114300" y="190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61144" y="4672980"/>
              <a:ext cx="8543925" cy="5200650"/>
            </a:xfrm>
            <a:custGeom>
              <a:avLst/>
              <a:gdLst/>
              <a:ahLst/>
              <a:cxnLst/>
              <a:rect l="l" t="t" r="r" b="b"/>
              <a:pathLst>
                <a:path w="8543925" h="5200650">
                  <a:moveTo>
                    <a:pt x="0" y="4564856"/>
                  </a:moveTo>
                  <a:lnTo>
                    <a:pt x="0" y="635793"/>
                  </a:lnTo>
                  <a:lnTo>
                    <a:pt x="191" y="620186"/>
                  </a:lnTo>
                  <a:lnTo>
                    <a:pt x="3061" y="573475"/>
                  </a:lnTo>
                  <a:lnTo>
                    <a:pt x="9359" y="527101"/>
                  </a:lnTo>
                  <a:lnTo>
                    <a:pt x="19053" y="481308"/>
                  </a:lnTo>
                  <a:lnTo>
                    <a:pt x="32090" y="436352"/>
                  </a:lnTo>
                  <a:lnTo>
                    <a:pt x="48396" y="392486"/>
                  </a:lnTo>
                  <a:lnTo>
                    <a:pt x="67884" y="349937"/>
                  </a:lnTo>
                  <a:lnTo>
                    <a:pt x="90454" y="308930"/>
                  </a:lnTo>
                  <a:lnTo>
                    <a:pt x="115981" y="269694"/>
                  </a:lnTo>
                  <a:lnTo>
                    <a:pt x="144318" y="232450"/>
                  </a:lnTo>
                  <a:lnTo>
                    <a:pt x="175318" y="197391"/>
                  </a:lnTo>
                  <a:lnTo>
                    <a:pt x="208820" y="164701"/>
                  </a:lnTo>
                  <a:lnTo>
                    <a:pt x="244636" y="134565"/>
                  </a:lnTo>
                  <a:lnTo>
                    <a:pt x="282565" y="107150"/>
                  </a:lnTo>
                  <a:lnTo>
                    <a:pt x="322408" y="82599"/>
                  </a:lnTo>
                  <a:lnTo>
                    <a:pt x="363956" y="61042"/>
                  </a:lnTo>
                  <a:lnTo>
                    <a:pt x="406979" y="42600"/>
                  </a:lnTo>
                  <a:lnTo>
                    <a:pt x="451232" y="27377"/>
                  </a:lnTo>
                  <a:lnTo>
                    <a:pt x="496485" y="15449"/>
                  </a:lnTo>
                  <a:lnTo>
                    <a:pt x="542503" y="6881"/>
                  </a:lnTo>
                  <a:lnTo>
                    <a:pt x="589026" y="1722"/>
                  </a:lnTo>
                  <a:lnTo>
                    <a:pt x="635793" y="0"/>
                  </a:lnTo>
                  <a:lnTo>
                    <a:pt x="7908131" y="0"/>
                  </a:lnTo>
                  <a:lnTo>
                    <a:pt x="7954899" y="1722"/>
                  </a:lnTo>
                  <a:lnTo>
                    <a:pt x="8001420" y="6881"/>
                  </a:lnTo>
                  <a:lnTo>
                    <a:pt x="8047435" y="15449"/>
                  </a:lnTo>
                  <a:lnTo>
                    <a:pt x="8092687" y="27377"/>
                  </a:lnTo>
                  <a:lnTo>
                    <a:pt x="8136943" y="42600"/>
                  </a:lnTo>
                  <a:lnTo>
                    <a:pt x="8179969" y="61042"/>
                  </a:lnTo>
                  <a:lnTo>
                    <a:pt x="8221518" y="82599"/>
                  </a:lnTo>
                  <a:lnTo>
                    <a:pt x="8261356" y="107150"/>
                  </a:lnTo>
                  <a:lnTo>
                    <a:pt x="8299289" y="134565"/>
                  </a:lnTo>
                  <a:lnTo>
                    <a:pt x="8335103" y="164701"/>
                  </a:lnTo>
                  <a:lnTo>
                    <a:pt x="8368603" y="197391"/>
                  </a:lnTo>
                  <a:lnTo>
                    <a:pt x="8399602" y="232450"/>
                  </a:lnTo>
                  <a:lnTo>
                    <a:pt x="8427941" y="269694"/>
                  </a:lnTo>
                  <a:lnTo>
                    <a:pt x="8453469" y="308930"/>
                  </a:lnTo>
                  <a:lnTo>
                    <a:pt x="8476039" y="349937"/>
                  </a:lnTo>
                  <a:lnTo>
                    <a:pt x="8495528" y="392486"/>
                  </a:lnTo>
                  <a:lnTo>
                    <a:pt x="8511834" y="436352"/>
                  </a:lnTo>
                  <a:lnTo>
                    <a:pt x="8524870" y="481308"/>
                  </a:lnTo>
                  <a:lnTo>
                    <a:pt x="8534564" y="527101"/>
                  </a:lnTo>
                  <a:lnTo>
                    <a:pt x="8540867" y="573475"/>
                  </a:lnTo>
                  <a:lnTo>
                    <a:pt x="8543733" y="620186"/>
                  </a:lnTo>
                  <a:lnTo>
                    <a:pt x="8543925" y="635793"/>
                  </a:lnTo>
                  <a:lnTo>
                    <a:pt x="8543925" y="4564856"/>
                  </a:lnTo>
                  <a:lnTo>
                    <a:pt x="8542205" y="4611624"/>
                  </a:lnTo>
                  <a:lnTo>
                    <a:pt x="8537043" y="4658145"/>
                  </a:lnTo>
                  <a:lnTo>
                    <a:pt x="8528473" y="4704160"/>
                  </a:lnTo>
                  <a:lnTo>
                    <a:pt x="8516550" y="4749412"/>
                  </a:lnTo>
                  <a:lnTo>
                    <a:pt x="8501321" y="4793668"/>
                  </a:lnTo>
                  <a:lnTo>
                    <a:pt x="8482881" y="4836694"/>
                  </a:lnTo>
                  <a:lnTo>
                    <a:pt x="8461324" y="4878244"/>
                  </a:lnTo>
                  <a:lnTo>
                    <a:pt x="8436768" y="4918081"/>
                  </a:lnTo>
                  <a:lnTo>
                    <a:pt x="8409356" y="4956014"/>
                  </a:lnTo>
                  <a:lnTo>
                    <a:pt x="8379219" y="4991832"/>
                  </a:lnTo>
                  <a:lnTo>
                    <a:pt x="8346530" y="5025329"/>
                  </a:lnTo>
                  <a:lnTo>
                    <a:pt x="8311476" y="5056327"/>
                  </a:lnTo>
                  <a:lnTo>
                    <a:pt x="8274229" y="5084670"/>
                  </a:lnTo>
                  <a:lnTo>
                    <a:pt x="8234993" y="5110195"/>
                  </a:lnTo>
                  <a:lnTo>
                    <a:pt x="8193989" y="5132764"/>
                  </a:lnTo>
                  <a:lnTo>
                    <a:pt x="8151437" y="5152253"/>
                  </a:lnTo>
                  <a:lnTo>
                    <a:pt x="8107568" y="5168558"/>
                  </a:lnTo>
                  <a:lnTo>
                    <a:pt x="8062612" y="5181595"/>
                  </a:lnTo>
                  <a:lnTo>
                    <a:pt x="8016821" y="5191289"/>
                  </a:lnTo>
                  <a:lnTo>
                    <a:pt x="7970453" y="5197592"/>
                  </a:lnTo>
                  <a:lnTo>
                    <a:pt x="7923738" y="5200458"/>
                  </a:lnTo>
                  <a:lnTo>
                    <a:pt x="7908131" y="5200650"/>
                  </a:lnTo>
                  <a:lnTo>
                    <a:pt x="635793" y="5200650"/>
                  </a:lnTo>
                  <a:lnTo>
                    <a:pt x="589026" y="5198930"/>
                  </a:lnTo>
                  <a:lnTo>
                    <a:pt x="542503" y="5193768"/>
                  </a:lnTo>
                  <a:lnTo>
                    <a:pt x="496485" y="5185198"/>
                  </a:lnTo>
                  <a:lnTo>
                    <a:pt x="451232" y="5173275"/>
                  </a:lnTo>
                  <a:lnTo>
                    <a:pt x="406979" y="5158046"/>
                  </a:lnTo>
                  <a:lnTo>
                    <a:pt x="363956" y="5139606"/>
                  </a:lnTo>
                  <a:lnTo>
                    <a:pt x="322408" y="5118049"/>
                  </a:lnTo>
                  <a:lnTo>
                    <a:pt x="282565" y="5093493"/>
                  </a:lnTo>
                  <a:lnTo>
                    <a:pt x="244636" y="5066081"/>
                  </a:lnTo>
                  <a:lnTo>
                    <a:pt x="208820" y="5035948"/>
                  </a:lnTo>
                  <a:lnTo>
                    <a:pt x="175318" y="5003259"/>
                  </a:lnTo>
                  <a:lnTo>
                    <a:pt x="144318" y="4968201"/>
                  </a:lnTo>
                  <a:lnTo>
                    <a:pt x="115981" y="4930954"/>
                  </a:lnTo>
                  <a:lnTo>
                    <a:pt x="90454" y="4891722"/>
                  </a:lnTo>
                  <a:lnTo>
                    <a:pt x="67884" y="4850714"/>
                  </a:lnTo>
                  <a:lnTo>
                    <a:pt x="48396" y="4808162"/>
                  </a:lnTo>
                  <a:lnTo>
                    <a:pt x="32090" y="4764293"/>
                  </a:lnTo>
                  <a:lnTo>
                    <a:pt x="19053" y="4719337"/>
                  </a:lnTo>
                  <a:lnTo>
                    <a:pt x="9359" y="4673546"/>
                  </a:lnTo>
                  <a:lnTo>
                    <a:pt x="3061" y="4627178"/>
                  </a:lnTo>
                  <a:lnTo>
                    <a:pt x="191" y="4580463"/>
                  </a:lnTo>
                  <a:lnTo>
                    <a:pt x="0" y="4564856"/>
                  </a:lnTo>
                  <a:close/>
                </a:path>
              </a:pathLst>
            </a:custGeom>
            <a:ln w="38100">
              <a:solidFill>
                <a:srgbClr val="F412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5829" y="9789406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1067" y="9674438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853639" y="1287189"/>
            <a:ext cx="2414043" cy="497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Greenland</a:t>
            </a:r>
            <a:endParaRPr sz="315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10816" y="2109231"/>
            <a:ext cx="2341645" cy="4975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-55" dirty="0">
                <a:solidFill>
                  <a:srgbClr val="FFFFFF"/>
                </a:solidFill>
                <a:latin typeface="Roboto"/>
                <a:cs typeface="Roboto"/>
              </a:rPr>
              <a:t>Freya</a:t>
            </a:r>
            <a:r>
              <a:rPr sz="3150" spc="-1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Glacier</a:t>
            </a:r>
            <a:endParaRPr sz="3150">
              <a:latin typeface="Roboto"/>
              <a:cs typeface="Roboto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B701B45-49EC-3481-CB28-DF11EA79CE44}"/>
              </a:ext>
            </a:extLst>
          </p:cNvPr>
          <p:cNvSpPr/>
          <p:nvPr/>
        </p:nvSpPr>
        <p:spPr>
          <a:xfrm>
            <a:off x="4791206" y="3777380"/>
            <a:ext cx="1064711" cy="10333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0E87D4-2892-323B-EF88-D13D51F002FB}"/>
              </a:ext>
            </a:extLst>
          </p:cNvPr>
          <p:cNvCxnSpPr/>
          <p:nvPr/>
        </p:nvCxnSpPr>
        <p:spPr>
          <a:xfrm>
            <a:off x="5805814" y="4576698"/>
            <a:ext cx="3701442" cy="108663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9800" y="920750"/>
            <a:ext cx="48977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Methodology: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3737" y="2214583"/>
            <a:ext cx="16369665" cy="7270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8755" marR="5080">
              <a:lnSpc>
                <a:spcPct val="116399"/>
              </a:lnSpc>
              <a:spcBef>
                <a:spcPts val="125"/>
              </a:spcBef>
            </a:pP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Using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Offset </a:t>
            </a:r>
            <a:r>
              <a:rPr sz="3150" spc="-55" dirty="0">
                <a:solidFill>
                  <a:srgbClr val="FFFFFF"/>
                </a:solidFill>
                <a:latin typeface="Roboto"/>
                <a:cs typeface="Roboto"/>
              </a:rPr>
              <a:t>Tracking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tools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generating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glacier velocity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maps with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Sentinel-1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Level-1</a:t>
            </a:r>
            <a:r>
              <a:rPr sz="3150" spc="-3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Ground 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Range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Detected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(GRD)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products.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Offset </a:t>
            </a:r>
            <a:r>
              <a:rPr sz="3150" spc="-55" dirty="0">
                <a:solidFill>
                  <a:srgbClr val="FFFFFF"/>
                </a:solidFill>
                <a:latin typeface="Roboto"/>
                <a:cs typeface="Roboto"/>
              </a:rPr>
              <a:t>Tracking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150" dirty="0">
                <a:solidFill>
                  <a:srgbClr val="FFFFFF"/>
                </a:solidFill>
                <a:latin typeface="Roboto"/>
                <a:cs typeface="Roboto"/>
              </a:rPr>
              <a:t>a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technique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that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measures </a:t>
            </a:r>
            <a:r>
              <a:rPr sz="3150" spc="-45" dirty="0">
                <a:solidFill>
                  <a:srgbClr val="FFFFFF"/>
                </a:solidFill>
                <a:latin typeface="Roboto"/>
                <a:cs typeface="Roboto"/>
              </a:rPr>
              <a:t>feature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motion  between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two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images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using patch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intensity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cross-correlation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optimization.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It is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widely used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glacier motion</a:t>
            </a:r>
            <a:r>
              <a:rPr sz="3150" spc="-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estimation.</a:t>
            </a:r>
            <a:endParaRPr sz="31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Roboto"/>
              <a:cs typeface="Roboto"/>
            </a:endParaRPr>
          </a:p>
          <a:p>
            <a:pPr marL="198755" marR="234315">
              <a:lnSpc>
                <a:spcPct val="116599"/>
              </a:lnSpc>
              <a:spcBef>
                <a:spcPts val="5"/>
              </a:spcBef>
            </a:pP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Level-1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Ground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Range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Detected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(GRD)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products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consist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focused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SAR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data that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has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been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detected,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multi-looked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projected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to ground </a:t>
            </a:r>
            <a:r>
              <a:rPr sz="3150" spc="-45" dirty="0">
                <a:solidFill>
                  <a:srgbClr val="FFFFFF"/>
                </a:solidFill>
                <a:latin typeface="Roboto"/>
                <a:cs typeface="Roboto"/>
              </a:rPr>
              <a:t>range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using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an </a:t>
            </a:r>
            <a:r>
              <a:rPr sz="3150" spc="-15" dirty="0">
                <a:solidFill>
                  <a:srgbClr val="FFFFFF"/>
                </a:solidFill>
                <a:latin typeface="Roboto"/>
                <a:cs typeface="Roboto"/>
              </a:rPr>
              <a:t>Earth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ellipsoid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model such</a:t>
            </a:r>
            <a:r>
              <a:rPr sz="3150" spc="-3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as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WGS84.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ellipsoid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projection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of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GRD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products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corrected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using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terrain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height  specified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product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general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annotation.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The </a:t>
            </a:r>
            <a:r>
              <a:rPr sz="3150" spc="-40" dirty="0">
                <a:solidFill>
                  <a:srgbClr val="FFFFFF"/>
                </a:solidFill>
                <a:latin typeface="Roboto"/>
                <a:cs typeface="Roboto"/>
              </a:rPr>
              <a:t>terrain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height </a:t>
            </a:r>
            <a:r>
              <a:rPr sz="3150" spc="-30" dirty="0">
                <a:solidFill>
                  <a:srgbClr val="FFFFFF"/>
                </a:solidFill>
                <a:latin typeface="Roboto"/>
                <a:cs typeface="Roboto"/>
              </a:rPr>
              <a:t>used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varies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azimuth </a:t>
            </a:r>
            <a:r>
              <a:rPr sz="3150" spc="-25" dirty="0">
                <a:solidFill>
                  <a:srgbClr val="FFFFFF"/>
                </a:solidFill>
                <a:latin typeface="Roboto"/>
                <a:cs typeface="Roboto"/>
              </a:rPr>
              <a:t>but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is  </a:t>
            </a:r>
            <a:r>
              <a:rPr sz="3150" spc="-35" dirty="0">
                <a:solidFill>
                  <a:srgbClr val="FFFFFF"/>
                </a:solidFill>
                <a:latin typeface="Roboto"/>
                <a:cs typeface="Roboto"/>
              </a:rPr>
              <a:t>constant </a:t>
            </a:r>
            <a:r>
              <a:rPr sz="3150" spc="-20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3150" spc="-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3150" spc="-45" dirty="0">
                <a:solidFill>
                  <a:srgbClr val="FFFFFF"/>
                </a:solidFill>
                <a:latin typeface="Roboto"/>
                <a:cs typeface="Roboto"/>
              </a:rPr>
              <a:t>range.</a:t>
            </a:r>
            <a:endParaRPr sz="3150">
              <a:latin typeface="Roboto"/>
              <a:cs typeface="Roboto"/>
            </a:endParaRPr>
          </a:p>
          <a:p>
            <a:pPr marL="12700" marR="368935">
              <a:lnSpc>
                <a:spcPct val="118100"/>
              </a:lnSpc>
              <a:spcBef>
                <a:spcPts val="2355"/>
              </a:spcBef>
              <a:tabLst>
                <a:tab pos="1182370" algn="l"/>
              </a:tabLst>
            </a:pPr>
            <a:r>
              <a:rPr sz="3600" spc="-190" dirty="0">
                <a:solidFill>
                  <a:srgbClr val="DF285E"/>
                </a:solidFill>
                <a:latin typeface="Arial"/>
                <a:cs typeface="Arial"/>
              </a:rPr>
              <a:t>Note:	</a:t>
            </a:r>
            <a:r>
              <a:rPr sz="3600" spc="-240" dirty="0">
                <a:solidFill>
                  <a:srgbClr val="DF285E"/>
                </a:solidFill>
                <a:latin typeface="Arial"/>
                <a:cs typeface="Arial"/>
              </a:rPr>
              <a:t>Here</a:t>
            </a:r>
            <a:r>
              <a:rPr sz="3600" spc="-520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204" dirty="0">
                <a:solidFill>
                  <a:srgbClr val="DF285E"/>
                </a:solidFill>
                <a:latin typeface="Arial"/>
                <a:cs typeface="Arial"/>
              </a:rPr>
              <a:t>we</a:t>
            </a:r>
            <a:r>
              <a:rPr sz="3600" spc="-515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240" dirty="0">
                <a:solidFill>
                  <a:srgbClr val="DF285E"/>
                </a:solidFill>
                <a:latin typeface="Arial"/>
                <a:cs typeface="Arial"/>
              </a:rPr>
              <a:t>are</a:t>
            </a:r>
            <a:r>
              <a:rPr sz="3600" spc="-515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185" dirty="0">
                <a:solidFill>
                  <a:srgbClr val="DF285E"/>
                </a:solidFill>
                <a:latin typeface="Arial"/>
                <a:cs typeface="Arial"/>
              </a:rPr>
              <a:t>using</a:t>
            </a:r>
            <a:r>
              <a:rPr sz="3600" spc="-520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375" dirty="0">
                <a:solidFill>
                  <a:srgbClr val="35D2E0"/>
                </a:solidFill>
                <a:latin typeface="Arial"/>
                <a:cs typeface="Arial"/>
              </a:rPr>
              <a:t>SNAP</a:t>
            </a:r>
            <a:r>
              <a:rPr sz="3600" spc="-515" dirty="0">
                <a:solidFill>
                  <a:srgbClr val="35D2E0"/>
                </a:solidFill>
                <a:latin typeface="Arial"/>
                <a:cs typeface="Arial"/>
              </a:rPr>
              <a:t> </a:t>
            </a:r>
            <a:r>
              <a:rPr sz="3600" spc="-145" dirty="0">
                <a:solidFill>
                  <a:srgbClr val="DF285E"/>
                </a:solidFill>
                <a:latin typeface="Arial"/>
                <a:cs typeface="Arial"/>
              </a:rPr>
              <a:t>software</a:t>
            </a:r>
            <a:r>
              <a:rPr sz="3600" spc="-515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60" dirty="0">
                <a:solidFill>
                  <a:srgbClr val="DF285E"/>
                </a:solidFill>
                <a:latin typeface="Arial"/>
                <a:cs typeface="Arial"/>
              </a:rPr>
              <a:t>for</a:t>
            </a:r>
            <a:r>
              <a:rPr sz="3600" spc="-515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105" dirty="0">
                <a:solidFill>
                  <a:srgbClr val="DF285E"/>
                </a:solidFill>
                <a:latin typeface="Arial"/>
                <a:cs typeface="Arial"/>
              </a:rPr>
              <a:t>the</a:t>
            </a:r>
            <a:r>
              <a:rPr sz="3600" spc="-520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160" dirty="0">
                <a:solidFill>
                  <a:srgbClr val="DF285E"/>
                </a:solidFill>
                <a:latin typeface="Arial"/>
                <a:cs typeface="Arial"/>
              </a:rPr>
              <a:t>whole</a:t>
            </a:r>
            <a:r>
              <a:rPr sz="3600" spc="-515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315" dirty="0">
                <a:solidFill>
                  <a:srgbClr val="DF285E"/>
                </a:solidFill>
                <a:latin typeface="Arial"/>
                <a:cs typeface="Arial"/>
              </a:rPr>
              <a:t>process</a:t>
            </a:r>
            <a:r>
              <a:rPr sz="3600" spc="-515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110" dirty="0">
                <a:solidFill>
                  <a:srgbClr val="DF285E"/>
                </a:solidFill>
                <a:latin typeface="Arial"/>
                <a:cs typeface="Arial"/>
              </a:rPr>
              <a:t>of</a:t>
            </a:r>
            <a:r>
              <a:rPr sz="3600" spc="-515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165" dirty="0">
                <a:solidFill>
                  <a:srgbClr val="DF285E"/>
                </a:solidFill>
                <a:latin typeface="Arial"/>
                <a:cs typeface="Arial"/>
              </a:rPr>
              <a:t>generating</a:t>
            </a:r>
            <a:r>
              <a:rPr sz="3600" spc="-520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185" dirty="0">
                <a:solidFill>
                  <a:srgbClr val="DF285E"/>
                </a:solidFill>
                <a:latin typeface="Arial"/>
                <a:cs typeface="Arial"/>
              </a:rPr>
              <a:t>glacier</a:t>
            </a:r>
            <a:r>
              <a:rPr sz="3600" spc="-515" dirty="0">
                <a:solidFill>
                  <a:srgbClr val="DF285E"/>
                </a:solidFill>
                <a:latin typeface="Arial"/>
                <a:cs typeface="Arial"/>
              </a:rPr>
              <a:t> </a:t>
            </a:r>
            <a:r>
              <a:rPr sz="3600" spc="-145" dirty="0">
                <a:solidFill>
                  <a:srgbClr val="DF285E"/>
                </a:solidFill>
                <a:latin typeface="Arial"/>
                <a:cs typeface="Arial"/>
              </a:rPr>
              <a:t>velocity  </a:t>
            </a:r>
            <a:r>
              <a:rPr sz="3600" spc="-285" dirty="0">
                <a:solidFill>
                  <a:srgbClr val="DF285E"/>
                </a:solidFill>
                <a:latin typeface="Arial"/>
                <a:cs typeface="Arial"/>
              </a:rPr>
              <a:t>maps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54" y="9668724"/>
            <a:ext cx="772160" cy="343535"/>
            <a:chOff x="205354" y="9668724"/>
            <a:chExt cx="772160" cy="343535"/>
          </a:xfrm>
        </p:grpSpPr>
        <p:sp>
          <p:nvSpPr>
            <p:cNvPr id="5" name="object 5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5829" y="9789405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1067" y="9674437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972" y="3362828"/>
            <a:ext cx="4743450" cy="2028825"/>
          </a:xfrm>
          <a:prstGeom prst="rect">
            <a:avLst/>
          </a:prstGeom>
          <a:solidFill>
            <a:srgbClr val="DFDB28"/>
          </a:solidFill>
        </p:spPr>
        <p:txBody>
          <a:bodyPr vert="horz" wrap="square" lIns="0" tIns="276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75"/>
              </a:spcBef>
            </a:pPr>
            <a:r>
              <a:rPr sz="2700" b="1" spc="-5" dirty="0">
                <a:solidFill>
                  <a:srgbClr val="1B1C25"/>
                </a:solidFill>
                <a:latin typeface="Roboto"/>
                <a:cs typeface="Roboto"/>
              </a:rPr>
              <a:t>Data Acquisition</a:t>
            </a:r>
            <a:endParaRPr sz="2700">
              <a:latin typeface="Roboto"/>
              <a:cs typeface="Roboto"/>
            </a:endParaRPr>
          </a:p>
          <a:p>
            <a:pPr marL="492759" marR="559435" indent="-11430" algn="ctr">
              <a:lnSpc>
                <a:spcPct val="125000"/>
              </a:lnSpc>
            </a:pP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Acquire </a:t>
            </a:r>
            <a:r>
              <a:rPr sz="2700" spc="-10" dirty="0">
                <a:solidFill>
                  <a:srgbClr val="1B1C25"/>
                </a:solidFill>
                <a:latin typeface="Roboto"/>
                <a:cs typeface="Roboto"/>
              </a:rPr>
              <a:t>microwave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data  </a:t>
            </a:r>
            <a:r>
              <a:rPr sz="2700" spc="-10" dirty="0">
                <a:solidFill>
                  <a:srgbClr val="1B1C25"/>
                </a:solidFill>
                <a:latin typeface="Roboto"/>
                <a:cs typeface="Roboto"/>
              </a:rPr>
              <a:t>from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Sentinel-1</a:t>
            </a:r>
            <a:r>
              <a:rPr sz="2700" spc="-20" dirty="0">
                <a:solidFill>
                  <a:srgbClr val="1B1C25"/>
                </a:solidFill>
                <a:latin typeface="Roboto"/>
                <a:cs typeface="Roboto"/>
              </a:rPr>
              <a:t>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satellite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77585" y="3319454"/>
            <a:ext cx="6315075" cy="1990725"/>
          </a:xfrm>
          <a:prstGeom prst="rect">
            <a:avLst/>
          </a:prstGeom>
          <a:solidFill>
            <a:srgbClr val="D6DD3D"/>
          </a:solidFill>
          <a:ln w="381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700" b="1" spc="-10" dirty="0">
                <a:solidFill>
                  <a:srgbClr val="1B1C25"/>
                </a:solidFill>
                <a:latin typeface="Roboto"/>
                <a:cs typeface="Roboto"/>
              </a:rPr>
              <a:t>Pre </a:t>
            </a:r>
            <a:r>
              <a:rPr sz="2700" b="1" spc="-5" dirty="0">
                <a:solidFill>
                  <a:srgbClr val="1B1C25"/>
                </a:solidFill>
                <a:latin typeface="Roboto"/>
                <a:cs typeface="Roboto"/>
              </a:rPr>
              <a:t>-</a:t>
            </a:r>
            <a:r>
              <a:rPr sz="2700" b="1" spc="5" dirty="0">
                <a:solidFill>
                  <a:srgbClr val="1B1C25"/>
                </a:solidFill>
                <a:latin typeface="Roboto"/>
                <a:cs typeface="Roboto"/>
              </a:rPr>
              <a:t> </a:t>
            </a:r>
            <a:r>
              <a:rPr sz="2700" b="1" spc="-10" dirty="0">
                <a:solidFill>
                  <a:srgbClr val="1B1C25"/>
                </a:solidFill>
                <a:latin typeface="Roboto"/>
                <a:cs typeface="Roboto"/>
              </a:rPr>
              <a:t>Processing</a:t>
            </a:r>
            <a:endParaRPr sz="2700">
              <a:latin typeface="Roboto"/>
              <a:cs typeface="Roboto"/>
            </a:endParaRPr>
          </a:p>
          <a:p>
            <a:pPr marL="926465" marR="1003935" indent="-635" algn="ctr">
              <a:lnSpc>
                <a:spcPct val="125000"/>
              </a:lnSpc>
            </a:pP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Apply </a:t>
            </a:r>
            <a:r>
              <a:rPr sz="2700" spc="-10" dirty="0">
                <a:solidFill>
                  <a:srgbClr val="1B1C25"/>
                </a:solidFill>
                <a:latin typeface="Roboto"/>
                <a:cs typeface="Roboto"/>
              </a:rPr>
              <a:t>radiometric calibration 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and </a:t>
            </a:r>
            <a:r>
              <a:rPr sz="2700" spc="-15" dirty="0">
                <a:solidFill>
                  <a:srgbClr val="1B1C25"/>
                </a:solidFill>
                <a:latin typeface="Roboto"/>
                <a:cs typeface="Roboto"/>
              </a:rPr>
              <a:t>remove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noise correct</a:t>
            </a:r>
            <a:r>
              <a:rPr sz="2700" spc="-30" dirty="0">
                <a:solidFill>
                  <a:srgbClr val="1B1C25"/>
                </a:solidFill>
                <a:latin typeface="Roboto"/>
                <a:cs typeface="Roboto"/>
              </a:rPr>
              <a:t>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for  atmospheric</a:t>
            </a:r>
            <a:r>
              <a:rPr sz="2700" spc="-10" dirty="0">
                <a:solidFill>
                  <a:srgbClr val="1B1C25"/>
                </a:solidFill>
                <a:latin typeface="Roboto"/>
                <a:cs typeface="Roboto"/>
              </a:rPr>
              <a:t> effects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41959" y="3299947"/>
            <a:ext cx="4533900" cy="2095500"/>
          </a:xfrm>
          <a:custGeom>
            <a:avLst/>
            <a:gdLst/>
            <a:ahLst/>
            <a:cxnLst/>
            <a:rect l="l" t="t" r="r" b="b"/>
            <a:pathLst>
              <a:path w="4533900" h="2095500">
                <a:moveTo>
                  <a:pt x="4533900" y="2095500"/>
                </a:moveTo>
                <a:lnTo>
                  <a:pt x="0" y="2095500"/>
                </a:lnTo>
                <a:lnTo>
                  <a:pt x="0" y="0"/>
                </a:lnTo>
                <a:lnTo>
                  <a:pt x="4533900" y="0"/>
                </a:lnTo>
                <a:lnTo>
                  <a:pt x="4533900" y="2095500"/>
                </a:lnTo>
                <a:close/>
              </a:path>
            </a:pathLst>
          </a:custGeom>
          <a:solidFill>
            <a:srgbClr val="D6D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561009" y="3318997"/>
            <a:ext cx="4495800" cy="2057400"/>
          </a:xfrm>
          <a:prstGeom prst="rect">
            <a:avLst/>
          </a:prstGeom>
          <a:ln w="38100">
            <a:solidFill>
              <a:srgbClr val="5F6078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508634">
              <a:lnSpc>
                <a:spcPct val="100000"/>
              </a:lnSpc>
              <a:spcBef>
                <a:spcPts val="225"/>
              </a:spcBef>
            </a:pPr>
            <a:r>
              <a:rPr sz="2700" b="1" spc="-5" dirty="0">
                <a:solidFill>
                  <a:srgbClr val="1B1C25"/>
                </a:solidFill>
                <a:latin typeface="Roboto"/>
                <a:cs typeface="Roboto"/>
              </a:rPr>
              <a:t>Image</a:t>
            </a:r>
            <a:r>
              <a:rPr sz="2700" b="1" spc="-10" dirty="0">
                <a:solidFill>
                  <a:srgbClr val="1B1C25"/>
                </a:solidFill>
                <a:latin typeface="Roboto"/>
                <a:cs typeface="Roboto"/>
              </a:rPr>
              <a:t> </a:t>
            </a:r>
            <a:r>
              <a:rPr sz="2700" b="1" spc="-5" dirty="0">
                <a:solidFill>
                  <a:srgbClr val="1B1C25"/>
                </a:solidFill>
                <a:latin typeface="Roboto"/>
                <a:cs typeface="Roboto"/>
              </a:rPr>
              <a:t>Co-Registration</a:t>
            </a:r>
            <a:endParaRPr sz="2700">
              <a:latin typeface="Roboto"/>
              <a:cs typeface="Roboto"/>
            </a:endParaRPr>
          </a:p>
          <a:p>
            <a:pPr marL="1687195" marR="760730" indent="-1003935">
              <a:lnSpc>
                <a:spcPct val="125000"/>
              </a:lnSpc>
            </a:pP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Co-register two</a:t>
            </a:r>
            <a:r>
              <a:rPr sz="2700" spc="-60" dirty="0">
                <a:solidFill>
                  <a:srgbClr val="1B1C25"/>
                </a:solidFill>
                <a:latin typeface="Roboto"/>
                <a:cs typeface="Roboto"/>
              </a:rPr>
              <a:t>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SAR  images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33504" y="6705020"/>
            <a:ext cx="9877425" cy="2933700"/>
          </a:xfrm>
          <a:prstGeom prst="rect">
            <a:avLst/>
          </a:prstGeom>
          <a:solidFill>
            <a:srgbClr val="D6DD3D"/>
          </a:solidFill>
          <a:ln w="38100">
            <a:solidFill>
              <a:srgbClr val="5F6078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700" b="1" spc="-5" dirty="0">
                <a:solidFill>
                  <a:srgbClr val="1B1C25"/>
                </a:solidFill>
                <a:latin typeface="Roboto"/>
                <a:cs typeface="Roboto"/>
              </a:rPr>
              <a:t>Offset </a:t>
            </a:r>
            <a:r>
              <a:rPr sz="2700" b="1" spc="-20" dirty="0">
                <a:solidFill>
                  <a:srgbClr val="1B1C25"/>
                </a:solidFill>
                <a:latin typeface="Roboto"/>
                <a:cs typeface="Roboto"/>
              </a:rPr>
              <a:t>Tracking</a:t>
            </a:r>
            <a:endParaRPr sz="2700">
              <a:latin typeface="Roboto"/>
              <a:cs typeface="Roboto"/>
            </a:endParaRPr>
          </a:p>
          <a:p>
            <a:pPr marL="1041400" marR="1118235" indent="-635" algn="ctr">
              <a:lnSpc>
                <a:spcPct val="125000"/>
              </a:lnSpc>
            </a:pP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The Offset </a:t>
            </a:r>
            <a:r>
              <a:rPr sz="2700" spc="-20" dirty="0">
                <a:solidFill>
                  <a:srgbClr val="1B1C25"/>
                </a:solidFill>
                <a:latin typeface="Roboto"/>
                <a:cs typeface="Roboto"/>
              </a:rPr>
              <a:t>Tracking to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estimates the </a:t>
            </a:r>
            <a:r>
              <a:rPr sz="2700" spc="-10" dirty="0">
                <a:solidFill>
                  <a:srgbClr val="1B1C25"/>
                </a:solidFill>
                <a:latin typeface="Roboto"/>
                <a:cs typeface="Roboto"/>
              </a:rPr>
              <a:t>movement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of  glacier </a:t>
            </a:r>
            <a:r>
              <a:rPr sz="2700" dirty="0">
                <a:solidFill>
                  <a:srgbClr val="1B1C25"/>
                </a:solidFill>
                <a:latin typeface="Roboto"/>
                <a:cs typeface="Roboto"/>
              </a:rPr>
              <a:t>surfaces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between master and </a:t>
            </a:r>
            <a:r>
              <a:rPr sz="2700" spc="-10" dirty="0">
                <a:solidFill>
                  <a:srgbClr val="1B1C25"/>
                </a:solidFill>
                <a:latin typeface="Roboto"/>
                <a:cs typeface="Roboto"/>
              </a:rPr>
              <a:t>slave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images  in both </a:t>
            </a:r>
            <a:r>
              <a:rPr sz="2700" spc="-10" dirty="0">
                <a:solidFill>
                  <a:srgbClr val="1B1C25"/>
                </a:solidFill>
                <a:latin typeface="Roboto"/>
                <a:cs typeface="Roboto"/>
              </a:rPr>
              <a:t>slant-range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and azimuth</a:t>
            </a:r>
            <a:r>
              <a:rPr sz="2700" spc="5" dirty="0">
                <a:solidFill>
                  <a:srgbClr val="1B1C25"/>
                </a:solidFill>
                <a:latin typeface="Roboto"/>
                <a:cs typeface="Roboto"/>
              </a:rPr>
              <a:t> </a:t>
            </a:r>
            <a:r>
              <a:rPr sz="2700" spc="-5" dirty="0">
                <a:solidFill>
                  <a:srgbClr val="1B1C25"/>
                </a:solidFill>
                <a:latin typeface="Roboto"/>
                <a:cs typeface="Roboto"/>
              </a:rPr>
              <a:t>direction</a:t>
            </a:r>
            <a:endParaRPr sz="27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9800" y="920756"/>
            <a:ext cx="62160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 </a:t>
            </a:r>
            <a:r>
              <a:rPr spc="-35" dirty="0"/>
              <a:t>Acquisition</a:t>
            </a:r>
            <a:r>
              <a:rPr spc="-310" dirty="0"/>
              <a:t> </a:t>
            </a:r>
            <a:r>
              <a:rPr spc="-365" dirty="0"/>
              <a:t>: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205354" y="4064386"/>
            <a:ext cx="16095344" cy="5948045"/>
            <a:chOff x="205354" y="4064386"/>
            <a:chExt cx="16095344" cy="5948045"/>
          </a:xfrm>
        </p:grpSpPr>
        <p:sp>
          <p:nvSpPr>
            <p:cNvPr id="9" name="object 9"/>
            <p:cNvSpPr/>
            <p:nvPr/>
          </p:nvSpPr>
          <p:spPr>
            <a:xfrm>
              <a:off x="4993678" y="4064393"/>
              <a:ext cx="11307445" cy="3847465"/>
            </a:xfrm>
            <a:custGeom>
              <a:avLst/>
              <a:gdLst/>
              <a:ahLst/>
              <a:cxnLst/>
              <a:rect l="l" t="t" r="r" b="b"/>
              <a:pathLst>
                <a:path w="11307444" h="3847465">
                  <a:moveTo>
                    <a:pt x="923925" y="243039"/>
                  </a:moveTo>
                  <a:lnTo>
                    <a:pt x="739140" y="152"/>
                  </a:lnTo>
                  <a:lnTo>
                    <a:pt x="0" y="152"/>
                  </a:lnTo>
                  <a:lnTo>
                    <a:pt x="184785" y="243039"/>
                  </a:lnTo>
                  <a:lnTo>
                    <a:pt x="0" y="485927"/>
                  </a:lnTo>
                  <a:lnTo>
                    <a:pt x="739140" y="485927"/>
                  </a:lnTo>
                  <a:lnTo>
                    <a:pt x="923925" y="243039"/>
                  </a:lnTo>
                  <a:close/>
                </a:path>
                <a:path w="11307444" h="3847465">
                  <a:moveTo>
                    <a:pt x="8616201" y="242887"/>
                  </a:moveTo>
                  <a:lnTo>
                    <a:pt x="8362836" y="0"/>
                  </a:lnTo>
                  <a:lnTo>
                    <a:pt x="7349376" y="0"/>
                  </a:lnTo>
                  <a:lnTo>
                    <a:pt x="7602741" y="242887"/>
                  </a:lnTo>
                  <a:lnTo>
                    <a:pt x="7349376" y="485775"/>
                  </a:lnTo>
                  <a:lnTo>
                    <a:pt x="8362836" y="485775"/>
                  </a:lnTo>
                  <a:lnTo>
                    <a:pt x="8616201" y="242887"/>
                  </a:lnTo>
                  <a:close/>
                </a:path>
                <a:path w="11307444" h="3847465">
                  <a:moveTo>
                    <a:pt x="10755427" y="3389706"/>
                  </a:moveTo>
                  <a:lnTo>
                    <a:pt x="9574327" y="3389706"/>
                  </a:lnTo>
                  <a:lnTo>
                    <a:pt x="9279052" y="3618306"/>
                  </a:lnTo>
                  <a:lnTo>
                    <a:pt x="9574327" y="3846906"/>
                  </a:lnTo>
                  <a:lnTo>
                    <a:pt x="10755427" y="3846906"/>
                  </a:lnTo>
                  <a:lnTo>
                    <a:pt x="10460152" y="3618306"/>
                  </a:lnTo>
                  <a:lnTo>
                    <a:pt x="10755427" y="3389706"/>
                  </a:lnTo>
                  <a:close/>
                </a:path>
                <a:path w="11307444" h="3847465">
                  <a:moveTo>
                    <a:pt x="11306988" y="1773783"/>
                  </a:moveTo>
                  <a:lnTo>
                    <a:pt x="11078388" y="2023338"/>
                  </a:lnTo>
                  <a:lnTo>
                    <a:pt x="10849788" y="1773783"/>
                  </a:lnTo>
                  <a:lnTo>
                    <a:pt x="10849788" y="2772003"/>
                  </a:lnTo>
                  <a:lnTo>
                    <a:pt x="11078388" y="3021558"/>
                  </a:lnTo>
                  <a:lnTo>
                    <a:pt x="11306988" y="2772003"/>
                  </a:lnTo>
                  <a:lnTo>
                    <a:pt x="11306988" y="1773783"/>
                  </a:lnTo>
                  <a:close/>
                </a:path>
              </a:pathLst>
            </a:custGeom>
            <a:solidFill>
              <a:srgbClr val="13E4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701873" y="331782"/>
                  </a:moveTo>
                  <a:lnTo>
                    <a:pt x="58305" y="331782"/>
                  </a:lnTo>
                  <a:lnTo>
                    <a:pt x="54247" y="331380"/>
                  </a:lnTo>
                  <a:lnTo>
                    <a:pt x="15380" y="310430"/>
                  </a:lnTo>
                  <a:lnTo>
                    <a:pt x="0" y="272989"/>
                  </a:lnTo>
                  <a:lnTo>
                    <a:pt x="0" y="58792"/>
                  </a:lnTo>
                  <a:lnTo>
                    <a:pt x="15380" y="21351"/>
                  </a:lnTo>
                  <a:lnTo>
                    <a:pt x="54247" y="403"/>
                  </a:lnTo>
                  <a:lnTo>
                    <a:pt x="58305" y="0"/>
                  </a:lnTo>
                  <a:lnTo>
                    <a:pt x="701873" y="0"/>
                  </a:lnTo>
                  <a:lnTo>
                    <a:pt x="739004" y="1550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272989"/>
                  </a:lnTo>
                  <a:lnTo>
                    <a:pt x="744799" y="310430"/>
                  </a:lnTo>
                  <a:lnTo>
                    <a:pt x="705932" y="331380"/>
                  </a:lnTo>
                  <a:close/>
                </a:path>
              </a:pathLst>
            </a:custGeom>
            <a:solidFill>
              <a:srgbClr val="2A2C37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829" y="9789412"/>
              <a:ext cx="620395" cy="138430"/>
            </a:xfrm>
            <a:custGeom>
              <a:avLst/>
              <a:gdLst/>
              <a:ahLst/>
              <a:cxnLst/>
              <a:rect l="l" t="t" r="r" b="b"/>
              <a:pathLst>
                <a:path w="620394" h="138429">
                  <a:moveTo>
                    <a:pt x="84589" y="23425"/>
                  </a:moveTo>
                  <a:lnTo>
                    <a:pt x="0" y="23425"/>
                  </a:lnTo>
                  <a:lnTo>
                    <a:pt x="0" y="4015"/>
                  </a:lnTo>
                  <a:lnTo>
                    <a:pt x="84589" y="4015"/>
                  </a:lnTo>
                  <a:lnTo>
                    <a:pt x="84589" y="23425"/>
                  </a:lnTo>
                  <a:close/>
                </a:path>
                <a:path w="620394" h="138429">
                  <a:moveTo>
                    <a:pt x="52582" y="108126"/>
                  </a:moveTo>
                  <a:lnTo>
                    <a:pt x="32006" y="108126"/>
                  </a:lnTo>
                  <a:lnTo>
                    <a:pt x="32006" y="23425"/>
                  </a:lnTo>
                  <a:lnTo>
                    <a:pt x="52582" y="23425"/>
                  </a:lnTo>
                  <a:lnTo>
                    <a:pt x="52582" y="108126"/>
                  </a:lnTo>
                  <a:close/>
                </a:path>
                <a:path w="620394" h="138429">
                  <a:moveTo>
                    <a:pt x="136716" y="43949"/>
                  </a:moveTo>
                  <a:lnTo>
                    <a:pt x="107785" y="43949"/>
                  </a:lnTo>
                  <a:lnTo>
                    <a:pt x="112284" y="37182"/>
                  </a:lnTo>
                  <a:lnTo>
                    <a:pt x="119142" y="34133"/>
                  </a:lnTo>
                  <a:lnTo>
                    <a:pt x="132048" y="34133"/>
                  </a:lnTo>
                  <a:lnTo>
                    <a:pt x="135293" y="34728"/>
                  </a:lnTo>
                  <a:lnTo>
                    <a:pt x="137948" y="35695"/>
                  </a:lnTo>
                  <a:lnTo>
                    <a:pt x="136716" y="43949"/>
                  </a:lnTo>
                  <a:close/>
                </a:path>
                <a:path w="620394" h="138429">
                  <a:moveTo>
                    <a:pt x="108375" y="108126"/>
                  </a:moveTo>
                  <a:lnTo>
                    <a:pt x="89127" y="108126"/>
                  </a:lnTo>
                  <a:lnTo>
                    <a:pt x="89127" y="36067"/>
                  </a:lnTo>
                  <a:lnTo>
                    <a:pt x="107785" y="36067"/>
                  </a:lnTo>
                  <a:lnTo>
                    <a:pt x="107785" y="43949"/>
                  </a:lnTo>
                  <a:lnTo>
                    <a:pt x="136716" y="43949"/>
                  </a:lnTo>
                  <a:lnTo>
                    <a:pt x="135416" y="52650"/>
                  </a:lnTo>
                  <a:lnTo>
                    <a:pt x="114496" y="52650"/>
                  </a:lnTo>
                  <a:lnTo>
                    <a:pt x="108375" y="58153"/>
                  </a:lnTo>
                  <a:lnTo>
                    <a:pt x="108375" y="108126"/>
                  </a:lnTo>
                  <a:close/>
                </a:path>
                <a:path w="620394" h="138429">
                  <a:moveTo>
                    <a:pt x="135072" y="54955"/>
                  </a:moveTo>
                  <a:lnTo>
                    <a:pt x="131901" y="53542"/>
                  </a:lnTo>
                  <a:lnTo>
                    <a:pt x="127328" y="52650"/>
                  </a:lnTo>
                  <a:lnTo>
                    <a:pt x="135416" y="52650"/>
                  </a:lnTo>
                  <a:lnTo>
                    <a:pt x="135072" y="54955"/>
                  </a:lnTo>
                  <a:close/>
                </a:path>
                <a:path w="620394" h="138429">
                  <a:moveTo>
                    <a:pt x="172005" y="138170"/>
                  </a:moveTo>
                  <a:lnTo>
                    <a:pt x="150913" y="138170"/>
                  </a:lnTo>
                  <a:lnTo>
                    <a:pt x="175914" y="92807"/>
                  </a:lnTo>
                  <a:lnTo>
                    <a:pt x="145087" y="36067"/>
                  </a:lnTo>
                  <a:lnTo>
                    <a:pt x="166917" y="36067"/>
                  </a:lnTo>
                  <a:lnTo>
                    <a:pt x="186534" y="73100"/>
                  </a:lnTo>
                  <a:lnTo>
                    <a:pt x="206832" y="73100"/>
                  </a:lnTo>
                  <a:lnTo>
                    <a:pt x="172005" y="138170"/>
                  </a:lnTo>
                  <a:close/>
                </a:path>
                <a:path w="620394" h="138429">
                  <a:moveTo>
                    <a:pt x="206832" y="73100"/>
                  </a:moveTo>
                  <a:lnTo>
                    <a:pt x="186534" y="73100"/>
                  </a:lnTo>
                  <a:lnTo>
                    <a:pt x="205561" y="36067"/>
                  </a:lnTo>
                  <a:lnTo>
                    <a:pt x="226653" y="36067"/>
                  </a:lnTo>
                  <a:lnTo>
                    <a:pt x="206832" y="73100"/>
                  </a:lnTo>
                  <a:close/>
                </a:path>
                <a:path w="620394" h="138429">
                  <a:moveTo>
                    <a:pt x="293536" y="108126"/>
                  </a:moveTo>
                  <a:lnTo>
                    <a:pt x="272960" y="108126"/>
                  </a:lnTo>
                  <a:lnTo>
                    <a:pt x="272960" y="4015"/>
                  </a:lnTo>
                  <a:lnTo>
                    <a:pt x="315070" y="4015"/>
                  </a:lnTo>
                  <a:lnTo>
                    <a:pt x="331362" y="6352"/>
                  </a:lnTo>
                  <a:lnTo>
                    <a:pt x="343187" y="13004"/>
                  </a:lnTo>
                  <a:lnTo>
                    <a:pt x="350181" y="23127"/>
                  </a:lnTo>
                  <a:lnTo>
                    <a:pt x="293536" y="23127"/>
                  </a:lnTo>
                  <a:lnTo>
                    <a:pt x="293536" y="51088"/>
                  </a:lnTo>
                  <a:lnTo>
                    <a:pt x="350123" y="51088"/>
                  </a:lnTo>
                  <a:lnTo>
                    <a:pt x="343205" y="61081"/>
                  </a:lnTo>
                  <a:lnTo>
                    <a:pt x="331424" y="67717"/>
                  </a:lnTo>
                  <a:lnTo>
                    <a:pt x="315218" y="70051"/>
                  </a:lnTo>
                  <a:lnTo>
                    <a:pt x="293536" y="70051"/>
                  </a:lnTo>
                  <a:lnTo>
                    <a:pt x="293536" y="108126"/>
                  </a:lnTo>
                  <a:close/>
                </a:path>
                <a:path w="620394" h="138429">
                  <a:moveTo>
                    <a:pt x="350123" y="51088"/>
                  </a:moveTo>
                  <a:lnTo>
                    <a:pt x="325911" y="51088"/>
                  </a:lnTo>
                  <a:lnTo>
                    <a:pt x="331737" y="46478"/>
                  </a:lnTo>
                  <a:lnTo>
                    <a:pt x="331737" y="27812"/>
                  </a:lnTo>
                  <a:lnTo>
                    <a:pt x="325911" y="23127"/>
                  </a:lnTo>
                  <a:lnTo>
                    <a:pt x="350181" y="23127"/>
                  </a:lnTo>
                  <a:lnTo>
                    <a:pt x="350394" y="23435"/>
                  </a:lnTo>
                  <a:lnTo>
                    <a:pt x="352830" y="37108"/>
                  </a:lnTo>
                  <a:lnTo>
                    <a:pt x="350396" y="50694"/>
                  </a:lnTo>
                  <a:lnTo>
                    <a:pt x="350123" y="51088"/>
                  </a:lnTo>
                  <a:close/>
                </a:path>
                <a:path w="620394" h="138429">
                  <a:moveTo>
                    <a:pt x="387958" y="108126"/>
                  </a:moveTo>
                  <a:lnTo>
                    <a:pt x="368709" y="108126"/>
                  </a:lnTo>
                  <a:lnTo>
                    <a:pt x="368709" y="36067"/>
                  </a:lnTo>
                  <a:lnTo>
                    <a:pt x="387958" y="36067"/>
                  </a:lnTo>
                  <a:lnTo>
                    <a:pt x="387958" y="108126"/>
                  </a:lnTo>
                  <a:close/>
                </a:path>
                <a:path w="620394" h="138429">
                  <a:moveTo>
                    <a:pt x="385155" y="24837"/>
                  </a:moveTo>
                  <a:lnTo>
                    <a:pt x="371291" y="24837"/>
                  </a:lnTo>
                  <a:lnTo>
                    <a:pt x="365981" y="19483"/>
                  </a:lnTo>
                  <a:lnTo>
                    <a:pt x="365981" y="5503"/>
                  </a:lnTo>
                  <a:lnTo>
                    <a:pt x="371291" y="0"/>
                  </a:lnTo>
                  <a:lnTo>
                    <a:pt x="385155" y="0"/>
                  </a:lnTo>
                  <a:lnTo>
                    <a:pt x="390539" y="5503"/>
                  </a:lnTo>
                  <a:lnTo>
                    <a:pt x="390539" y="19483"/>
                  </a:lnTo>
                  <a:lnTo>
                    <a:pt x="385155" y="24837"/>
                  </a:lnTo>
                  <a:close/>
                </a:path>
                <a:path w="620394" h="138429">
                  <a:moveTo>
                    <a:pt x="434136" y="36067"/>
                  </a:moveTo>
                  <a:lnTo>
                    <a:pt x="414887" y="36067"/>
                  </a:lnTo>
                  <a:lnTo>
                    <a:pt x="414887" y="14649"/>
                  </a:lnTo>
                  <a:lnTo>
                    <a:pt x="434136" y="14649"/>
                  </a:lnTo>
                  <a:lnTo>
                    <a:pt x="434136" y="36067"/>
                  </a:lnTo>
                  <a:close/>
                </a:path>
                <a:path w="620394" h="138429">
                  <a:moveTo>
                    <a:pt x="460022" y="53319"/>
                  </a:moveTo>
                  <a:lnTo>
                    <a:pt x="401096" y="53319"/>
                  </a:lnTo>
                  <a:lnTo>
                    <a:pt x="401096" y="36067"/>
                  </a:lnTo>
                  <a:lnTo>
                    <a:pt x="460022" y="36067"/>
                  </a:lnTo>
                  <a:lnTo>
                    <a:pt x="460022" y="53319"/>
                  </a:lnTo>
                  <a:close/>
                </a:path>
                <a:path w="620394" h="138429">
                  <a:moveTo>
                    <a:pt x="451836" y="109986"/>
                  </a:moveTo>
                  <a:lnTo>
                    <a:pt x="441658" y="109986"/>
                  </a:lnTo>
                  <a:lnTo>
                    <a:pt x="430008" y="108114"/>
                  </a:lnTo>
                  <a:lnTo>
                    <a:pt x="421635" y="102595"/>
                  </a:lnTo>
                  <a:lnTo>
                    <a:pt x="416581" y="93578"/>
                  </a:lnTo>
                  <a:lnTo>
                    <a:pt x="414887" y="81206"/>
                  </a:lnTo>
                  <a:lnTo>
                    <a:pt x="414887" y="53319"/>
                  </a:lnTo>
                  <a:lnTo>
                    <a:pt x="434136" y="53319"/>
                  </a:lnTo>
                  <a:lnTo>
                    <a:pt x="434136" y="88643"/>
                  </a:lnTo>
                  <a:lnTo>
                    <a:pt x="438856" y="91915"/>
                  </a:lnTo>
                  <a:lnTo>
                    <a:pt x="460438" y="91915"/>
                  </a:lnTo>
                  <a:lnTo>
                    <a:pt x="465332" y="102400"/>
                  </a:lnTo>
                  <a:lnTo>
                    <a:pt x="459063" y="106713"/>
                  </a:lnTo>
                  <a:lnTo>
                    <a:pt x="451836" y="109986"/>
                  </a:lnTo>
                  <a:close/>
                </a:path>
                <a:path w="620394" h="138429">
                  <a:moveTo>
                    <a:pt x="460438" y="91915"/>
                  </a:moveTo>
                  <a:lnTo>
                    <a:pt x="449402" y="91915"/>
                  </a:lnTo>
                  <a:lnTo>
                    <a:pt x="454343" y="89609"/>
                  </a:lnTo>
                  <a:lnTo>
                    <a:pt x="458252" y="87230"/>
                  </a:lnTo>
                  <a:lnTo>
                    <a:pt x="460438" y="91915"/>
                  </a:lnTo>
                  <a:close/>
                </a:path>
                <a:path w="620394" h="138429">
                  <a:moveTo>
                    <a:pt x="509793" y="109986"/>
                  </a:moveTo>
                  <a:lnTo>
                    <a:pt x="494233" y="107134"/>
                  </a:lnTo>
                  <a:lnTo>
                    <a:pt x="482220" y="99221"/>
                  </a:lnTo>
                  <a:lnTo>
                    <a:pt x="474480" y="87209"/>
                  </a:lnTo>
                  <a:lnTo>
                    <a:pt x="471739" y="72059"/>
                  </a:lnTo>
                  <a:lnTo>
                    <a:pt x="474480" y="56941"/>
                  </a:lnTo>
                  <a:lnTo>
                    <a:pt x="482220" y="44925"/>
                  </a:lnTo>
                  <a:lnTo>
                    <a:pt x="494233" y="36995"/>
                  </a:lnTo>
                  <a:lnTo>
                    <a:pt x="509793" y="34133"/>
                  </a:lnTo>
                  <a:lnTo>
                    <a:pt x="518381" y="35036"/>
                  </a:lnTo>
                  <a:lnTo>
                    <a:pt x="526119" y="37675"/>
                  </a:lnTo>
                  <a:lnTo>
                    <a:pt x="532848" y="41945"/>
                  </a:lnTo>
                  <a:lnTo>
                    <a:pt x="538408" y="47742"/>
                  </a:lnTo>
                  <a:lnTo>
                    <a:pt x="533109" y="52204"/>
                  </a:lnTo>
                  <a:lnTo>
                    <a:pt x="509277" y="52204"/>
                  </a:lnTo>
                  <a:lnTo>
                    <a:pt x="502276" y="53623"/>
                  </a:lnTo>
                  <a:lnTo>
                    <a:pt x="496583" y="57642"/>
                  </a:lnTo>
                  <a:lnTo>
                    <a:pt x="492756" y="63906"/>
                  </a:lnTo>
                  <a:lnTo>
                    <a:pt x="491356" y="72059"/>
                  </a:lnTo>
                  <a:lnTo>
                    <a:pt x="492744" y="80244"/>
                  </a:lnTo>
                  <a:lnTo>
                    <a:pt x="496546" y="86505"/>
                  </a:lnTo>
                  <a:lnTo>
                    <a:pt x="502214" y="90507"/>
                  </a:lnTo>
                  <a:lnTo>
                    <a:pt x="509203" y="91915"/>
                  </a:lnTo>
                  <a:lnTo>
                    <a:pt x="533219" y="91915"/>
                  </a:lnTo>
                  <a:lnTo>
                    <a:pt x="538481" y="96451"/>
                  </a:lnTo>
                  <a:lnTo>
                    <a:pt x="532848" y="102236"/>
                  </a:lnTo>
                  <a:lnTo>
                    <a:pt x="526101" y="106481"/>
                  </a:lnTo>
                  <a:lnTo>
                    <a:pt x="518372" y="109094"/>
                  </a:lnTo>
                  <a:lnTo>
                    <a:pt x="509793" y="109986"/>
                  </a:lnTo>
                  <a:close/>
                </a:path>
                <a:path w="620394" h="138429">
                  <a:moveTo>
                    <a:pt x="524543" y="59417"/>
                  </a:moveTo>
                  <a:lnTo>
                    <a:pt x="520192" y="54732"/>
                  </a:lnTo>
                  <a:lnTo>
                    <a:pt x="515545" y="52204"/>
                  </a:lnTo>
                  <a:lnTo>
                    <a:pt x="533109" y="52204"/>
                  </a:lnTo>
                  <a:lnTo>
                    <a:pt x="524543" y="59417"/>
                  </a:lnTo>
                  <a:close/>
                </a:path>
                <a:path w="620394" h="138429">
                  <a:moveTo>
                    <a:pt x="533219" y="91915"/>
                  </a:moveTo>
                  <a:lnTo>
                    <a:pt x="515398" y="91915"/>
                  </a:lnTo>
                  <a:lnTo>
                    <a:pt x="520708" y="89089"/>
                  </a:lnTo>
                  <a:lnTo>
                    <a:pt x="524764" y="84627"/>
                  </a:lnTo>
                  <a:lnTo>
                    <a:pt x="533219" y="91915"/>
                  </a:lnTo>
                  <a:close/>
                </a:path>
                <a:path w="620394" h="138429">
                  <a:moveTo>
                    <a:pt x="571609" y="108126"/>
                  </a:moveTo>
                  <a:lnTo>
                    <a:pt x="552361" y="108126"/>
                  </a:lnTo>
                  <a:lnTo>
                    <a:pt x="552361" y="966"/>
                  </a:lnTo>
                  <a:lnTo>
                    <a:pt x="571609" y="966"/>
                  </a:lnTo>
                  <a:lnTo>
                    <a:pt x="571609" y="43801"/>
                  </a:lnTo>
                  <a:lnTo>
                    <a:pt x="613321" y="43801"/>
                  </a:lnTo>
                  <a:lnTo>
                    <a:pt x="617852" y="50792"/>
                  </a:lnTo>
                  <a:lnTo>
                    <a:pt x="618133" y="52353"/>
                  </a:lnTo>
                  <a:lnTo>
                    <a:pt x="578468" y="52353"/>
                  </a:lnTo>
                  <a:lnTo>
                    <a:pt x="571609" y="57781"/>
                  </a:lnTo>
                  <a:lnTo>
                    <a:pt x="571609" y="108126"/>
                  </a:lnTo>
                  <a:close/>
                </a:path>
                <a:path w="620394" h="138429">
                  <a:moveTo>
                    <a:pt x="613321" y="43801"/>
                  </a:moveTo>
                  <a:lnTo>
                    <a:pt x="571609" y="43801"/>
                  </a:lnTo>
                  <a:lnTo>
                    <a:pt x="576698" y="36662"/>
                  </a:lnTo>
                  <a:lnTo>
                    <a:pt x="584294" y="34133"/>
                  </a:lnTo>
                  <a:lnTo>
                    <a:pt x="592111" y="34133"/>
                  </a:lnTo>
                  <a:lnTo>
                    <a:pt x="603301" y="36172"/>
                  </a:lnTo>
                  <a:lnTo>
                    <a:pt x="612097" y="41914"/>
                  </a:lnTo>
                  <a:lnTo>
                    <a:pt x="613321" y="43801"/>
                  </a:lnTo>
                  <a:close/>
                </a:path>
                <a:path w="620394" h="138429">
                  <a:moveTo>
                    <a:pt x="619915" y="108126"/>
                  </a:moveTo>
                  <a:lnTo>
                    <a:pt x="600666" y="108126"/>
                  </a:lnTo>
                  <a:lnTo>
                    <a:pt x="600666" y="58079"/>
                  </a:lnTo>
                  <a:lnTo>
                    <a:pt x="595504" y="52353"/>
                  </a:lnTo>
                  <a:lnTo>
                    <a:pt x="618133" y="52353"/>
                  </a:lnTo>
                  <a:lnTo>
                    <a:pt x="619915" y="62243"/>
                  </a:lnTo>
                  <a:lnTo>
                    <a:pt x="619915" y="108126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1067" y="9674443"/>
              <a:ext cx="760730" cy="332105"/>
            </a:xfrm>
            <a:custGeom>
              <a:avLst/>
              <a:gdLst/>
              <a:ahLst/>
              <a:cxnLst/>
              <a:rect l="l" t="t" r="r" b="b"/>
              <a:pathLst>
                <a:path w="760730" h="332104">
                  <a:moveTo>
                    <a:pt x="62402" y="0"/>
                  </a:moveTo>
                  <a:lnTo>
                    <a:pt x="697776" y="0"/>
                  </a:lnTo>
                  <a:lnTo>
                    <a:pt x="701873" y="0"/>
                  </a:lnTo>
                  <a:lnTo>
                    <a:pt x="705932" y="403"/>
                  </a:lnTo>
                  <a:lnTo>
                    <a:pt x="732445" y="10604"/>
                  </a:lnTo>
                  <a:lnTo>
                    <a:pt x="735852" y="12900"/>
                  </a:lnTo>
                  <a:lnTo>
                    <a:pt x="758181" y="46596"/>
                  </a:lnTo>
                  <a:lnTo>
                    <a:pt x="758980" y="50648"/>
                  </a:lnTo>
                  <a:lnTo>
                    <a:pt x="759780" y="54700"/>
                  </a:lnTo>
                  <a:lnTo>
                    <a:pt x="760179" y="58792"/>
                  </a:lnTo>
                  <a:lnTo>
                    <a:pt x="760179" y="62924"/>
                  </a:lnTo>
                  <a:lnTo>
                    <a:pt x="760179" y="268858"/>
                  </a:lnTo>
                  <a:lnTo>
                    <a:pt x="760179" y="272989"/>
                  </a:lnTo>
                  <a:lnTo>
                    <a:pt x="759780" y="277082"/>
                  </a:lnTo>
                  <a:lnTo>
                    <a:pt x="758980" y="281134"/>
                  </a:lnTo>
                  <a:lnTo>
                    <a:pt x="758181" y="285186"/>
                  </a:lnTo>
                  <a:lnTo>
                    <a:pt x="735852" y="318882"/>
                  </a:lnTo>
                  <a:lnTo>
                    <a:pt x="709951" y="330573"/>
                  </a:lnTo>
                  <a:lnTo>
                    <a:pt x="705932" y="331380"/>
                  </a:lnTo>
                  <a:lnTo>
                    <a:pt x="701873" y="331782"/>
                  </a:lnTo>
                  <a:lnTo>
                    <a:pt x="697776" y="331782"/>
                  </a:lnTo>
                  <a:lnTo>
                    <a:pt x="62402" y="331782"/>
                  </a:lnTo>
                  <a:lnTo>
                    <a:pt x="58305" y="331782"/>
                  </a:lnTo>
                  <a:lnTo>
                    <a:pt x="54247" y="331380"/>
                  </a:lnTo>
                  <a:lnTo>
                    <a:pt x="50228" y="330573"/>
                  </a:lnTo>
                  <a:lnTo>
                    <a:pt x="46209" y="329768"/>
                  </a:lnTo>
                  <a:lnTo>
                    <a:pt x="12793" y="307252"/>
                  </a:lnTo>
                  <a:lnTo>
                    <a:pt x="10516" y="303817"/>
                  </a:lnTo>
                  <a:lnTo>
                    <a:pt x="8240" y="300382"/>
                  </a:lnTo>
                  <a:lnTo>
                    <a:pt x="0" y="272989"/>
                  </a:lnTo>
                  <a:lnTo>
                    <a:pt x="0" y="268858"/>
                  </a:lnTo>
                  <a:lnTo>
                    <a:pt x="0" y="62924"/>
                  </a:lnTo>
                  <a:lnTo>
                    <a:pt x="0" y="58792"/>
                  </a:lnTo>
                  <a:lnTo>
                    <a:pt x="399" y="54700"/>
                  </a:lnTo>
                  <a:lnTo>
                    <a:pt x="10516" y="27965"/>
                  </a:lnTo>
                  <a:lnTo>
                    <a:pt x="12793" y="24530"/>
                  </a:lnTo>
                  <a:lnTo>
                    <a:pt x="15380" y="21351"/>
                  </a:lnTo>
                  <a:lnTo>
                    <a:pt x="18277" y="18430"/>
                  </a:lnTo>
                  <a:lnTo>
                    <a:pt x="21174" y="15508"/>
                  </a:lnTo>
                  <a:lnTo>
                    <a:pt x="24326" y="12900"/>
                  </a:lnTo>
                  <a:lnTo>
                    <a:pt x="27733" y="10604"/>
                  </a:lnTo>
                  <a:lnTo>
                    <a:pt x="31140" y="8309"/>
                  </a:lnTo>
                  <a:lnTo>
                    <a:pt x="58305" y="0"/>
                  </a:lnTo>
                  <a:lnTo>
                    <a:pt x="62402" y="0"/>
                  </a:lnTo>
                  <a:close/>
                </a:path>
              </a:pathLst>
            </a:custGeom>
            <a:ln w="11425">
              <a:solidFill>
                <a:srgbClr val="2A2C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1846</Words>
  <Application>Microsoft Office PowerPoint</Application>
  <PresentationFormat>Custom</PresentationFormat>
  <Paragraphs>149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FreeMono</vt:lpstr>
      <vt:lpstr>Georgia</vt:lpstr>
      <vt:lpstr>Roboto</vt:lpstr>
      <vt:lpstr>Times New Roman</vt:lpstr>
      <vt:lpstr>Trebuchet MS</vt:lpstr>
      <vt:lpstr>Verdana</vt:lpstr>
      <vt:lpstr>Office Theme</vt:lpstr>
      <vt:lpstr>Glacier velocity using microwave data</vt:lpstr>
      <vt:lpstr>Glacier velocity using microwave data</vt:lpstr>
      <vt:lpstr>Introduction</vt:lpstr>
      <vt:lpstr>Objective :</vt:lpstr>
      <vt:lpstr>Background:</vt:lpstr>
      <vt:lpstr>Study Area 1:</vt:lpstr>
      <vt:lpstr>Study Area 2:</vt:lpstr>
      <vt:lpstr>Methodology:</vt:lpstr>
      <vt:lpstr>Data Acquisition :</vt:lpstr>
      <vt:lpstr>Flowchart of the velocity map generation</vt:lpstr>
      <vt:lpstr>Data Acquisition:</vt:lpstr>
      <vt:lpstr>Data processing</vt:lpstr>
      <vt:lpstr>Products Explorer with World View  Sample 1:</vt:lpstr>
      <vt:lpstr>Products Explorer with World View Sample 2:</vt:lpstr>
      <vt:lpstr>Amplitude_HH Band of Sample 1:</vt:lpstr>
      <vt:lpstr>PowerPoint Presentation</vt:lpstr>
      <vt:lpstr>Amplitude_HH Band of Sample 2:</vt:lpstr>
      <vt:lpstr>Offset Tracking:</vt:lpstr>
      <vt:lpstr>The Offset Tracking is performed in the following sub-steps:</vt:lpstr>
      <vt:lpstr>Calculation behind the glacier velocity estimation using  microwave data</vt:lpstr>
      <vt:lpstr>Calculation behind the glacier velocity estimation using  microwave data</vt:lpstr>
      <vt:lpstr>Obtained Result of Sample 1:</vt:lpstr>
      <vt:lpstr>PowerPoint Presentation</vt:lpstr>
      <vt:lpstr>Obtained Result of Sample 2:</vt:lpstr>
      <vt:lpstr>PowerPoint Presentation</vt:lpstr>
      <vt:lpstr>Conclusion:</vt:lpstr>
      <vt:lpstr>PowerPoint Presentation</vt:lpstr>
      <vt:lpstr>References: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Glacier velocity using microwave data</dc:title>
  <cp:lastModifiedBy>Abhishek Anand</cp:lastModifiedBy>
  <cp:revision>24</cp:revision>
  <dcterms:created xsi:type="dcterms:W3CDTF">2023-03-25T06:10:48Z</dcterms:created>
  <dcterms:modified xsi:type="dcterms:W3CDTF">2023-04-11T06:20:35Z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2023-03-25T00:00:00Z</vt:filetime>
  </property>
  <property fmtid="{D5CDD505-2E9C-101B-9397-08002B2CF9AE}" pid="3" name="Creator">
    <vt:lpwstr>Chromium</vt:lpwstr>
  </property>
  <property fmtid="{D5CDD505-2E9C-101B-9397-08002B2CF9AE}" pid="4" name="LastSaved">
    <vt:filetime>2023-03-25T00:00:00Z</vt:filetime>
  </property>
</Properties>
</file>